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5" r:id="rId3"/>
    <p:sldId id="274" r:id="rId4"/>
    <p:sldId id="256" r:id="rId5"/>
    <p:sldId id="258" r:id="rId6"/>
    <p:sldId id="259" r:id="rId7"/>
    <p:sldId id="260" r:id="rId8"/>
    <p:sldId id="262" r:id="rId9"/>
    <p:sldId id="261" r:id="rId10"/>
    <p:sldId id="263" r:id="rId11"/>
    <p:sldId id="271" r:id="rId12"/>
    <p:sldId id="264" r:id="rId13"/>
    <p:sldId id="272" r:id="rId14"/>
    <p:sldId id="265" r:id="rId15"/>
    <p:sldId id="270" r:id="rId16"/>
    <p:sldId id="266" r:id="rId17"/>
    <p:sldId id="267" r:id="rId18"/>
    <p:sldId id="268" r:id="rId19"/>
    <p:sldId id="273" r:id="rId20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82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DD6DC-52AB-3164-4511-7C766C76C1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27A05A-48DE-DE1E-C0CC-8C0763017F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C4604-A397-7150-EBBA-108EF6541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AA8D6-F2F8-4AA3-B129-FDC0D6A4983A}" type="datetimeFigureOut">
              <a:rPr lang="hr-HR" smtClean="0"/>
              <a:t>26.10.2022.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085D2-BFC7-5299-6946-3427CE10F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BB2C6-0BDD-08A4-B748-D7C1F75CA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763BE-B326-4572-94D7-EB3D94FE2E5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99456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C614C-74FF-A54C-9AA8-0D77190D3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1E8F26-189E-4577-A78C-7941BD8129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8AE9F-B5A9-543C-F65B-545519F99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AA8D6-F2F8-4AA3-B129-FDC0D6A4983A}" type="datetimeFigureOut">
              <a:rPr lang="hr-HR" smtClean="0"/>
              <a:t>26.10.2022.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DCBC49-807A-1B9D-9C91-725D177CB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467DEC-9D8D-F7FF-F27B-0E2D5CA55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763BE-B326-4572-94D7-EB3D94FE2E5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20199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60BFFF-489A-9194-B321-05350DFBFC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EE3C31-22A6-51C1-7D30-2B60F54A8D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15C20F-412B-66BE-5F5D-6D7FD9863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AA8D6-F2F8-4AA3-B129-FDC0D6A4983A}" type="datetimeFigureOut">
              <a:rPr lang="hr-HR" smtClean="0"/>
              <a:t>26.10.2022.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EB5B1-7982-1D9A-1693-A0AE6D39F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E1682-DE11-8ACB-082B-107FB92D7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763BE-B326-4572-94D7-EB3D94FE2E5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12261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3A20E-6571-3738-46A7-9917477FF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3ECDE-C487-21EA-B593-3E0FE5606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B23E21-CC1A-83D9-7D7F-900963700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AA8D6-F2F8-4AA3-B129-FDC0D6A4983A}" type="datetimeFigureOut">
              <a:rPr lang="hr-HR" smtClean="0"/>
              <a:t>26.10.2022.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CBCBC-166E-DE88-98E7-F650EC9D4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8EF86-BD98-385C-DCA9-A9E559439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763BE-B326-4572-94D7-EB3D94FE2E5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4925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A2DB5-9AB6-62BE-1EEA-44AE45B3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B9C591-2FCA-DDE9-342F-CB560D4A4E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FC984-3000-4E37-6A9A-23A4330D9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AA8D6-F2F8-4AA3-B129-FDC0D6A4983A}" type="datetimeFigureOut">
              <a:rPr lang="hr-HR" smtClean="0"/>
              <a:t>26.10.2022.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E0455-DEC2-5453-AFA6-BEEC2A02F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E628C2-50B4-9834-936C-028915144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763BE-B326-4572-94D7-EB3D94FE2E5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24661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93646-DB28-3C21-B8A5-76D9E4D7D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A4EA-F551-2D43-94F4-8A723D9C2F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6C71B2-8820-6E4E-85D7-93769D7DC9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8CCBDA-6614-B3D5-4F8F-5A65F92D7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AA8D6-F2F8-4AA3-B129-FDC0D6A4983A}" type="datetimeFigureOut">
              <a:rPr lang="hr-HR" smtClean="0"/>
              <a:t>26.10.2022.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83C62D-FA31-FA71-4FA5-CBF86042D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E99031-7093-C1C6-C4D3-A5664D735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763BE-B326-4572-94D7-EB3D94FE2E5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17306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A57A-EFB7-FB4A-B341-3B2B8E77E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80ED4-6BEE-B2FC-5AC6-67059060E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4D4507-1067-1968-3EC2-51C67D2391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CEF0C3-7B09-2797-8A40-6F2DC288A8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9BAF4A-A0F0-44CC-A882-8A4B3EA2E0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7C3481-74AB-4274-40D4-A8E06CBA0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AA8D6-F2F8-4AA3-B129-FDC0D6A4983A}" type="datetimeFigureOut">
              <a:rPr lang="hr-HR" smtClean="0"/>
              <a:t>26.10.2022.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629104-CA4D-49D8-123A-C6D6FC2CE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3C2B82-E71D-57FC-DE82-DC36D9C74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763BE-B326-4572-94D7-EB3D94FE2E5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39755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C9DA2-3F01-7167-F6A7-DAFF94980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D42983-4837-9603-EE41-CA8546C8B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AA8D6-F2F8-4AA3-B129-FDC0D6A4983A}" type="datetimeFigureOut">
              <a:rPr lang="hr-HR" smtClean="0"/>
              <a:t>26.10.2022.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2FCACE-3EA8-DBDB-892B-4732C564F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B5A4C7-DB57-7051-4B44-C9BDE44A9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763BE-B326-4572-94D7-EB3D94FE2E5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81832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E81D53-AA7A-BC63-E745-5EAB3670F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AA8D6-F2F8-4AA3-B129-FDC0D6A4983A}" type="datetimeFigureOut">
              <a:rPr lang="hr-HR" smtClean="0"/>
              <a:t>26.10.2022.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247007-A463-DFAD-A6AC-3C265B885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B12B9F-A0C7-0947-34EF-DC57FF6A1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763BE-B326-4572-94D7-EB3D94FE2E5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11108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442AA-A617-97AC-3DAE-0882A61EE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FDADF-66A1-4601-8CA6-0BAC82241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86C6B1-38DE-6C40-C725-679ADDA8D8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93A153-DCE6-691D-F2BE-87B572573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AA8D6-F2F8-4AA3-B129-FDC0D6A4983A}" type="datetimeFigureOut">
              <a:rPr lang="hr-HR" smtClean="0"/>
              <a:t>26.10.2022.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B2282D-4041-B161-42BE-3FCB9790C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68F37-182C-C02E-2804-40F067EBB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763BE-B326-4572-94D7-EB3D94FE2E5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82603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738E5-B5E3-3933-D2E9-E623B6364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3B18A6-FB13-5E44-107B-B6FAEA9EBC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0DF5A8-AAD8-93C5-0C8D-A53EE1BB17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879C4C-892B-696A-C8FF-D5B7BC469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AA8D6-F2F8-4AA3-B129-FDC0D6A4983A}" type="datetimeFigureOut">
              <a:rPr lang="hr-HR" smtClean="0"/>
              <a:t>26.10.2022.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9BE9DD-B6FF-D2E2-2F5B-1F923D255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DE2A2E-CCA8-E9B6-C863-A805DBA0F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763BE-B326-4572-94D7-EB3D94FE2E5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3415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684BCC-9292-A5D4-B8DD-211EB421F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17D3F-7F5A-5B62-B8BA-6F3A966FC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B0878-B553-8AD1-C8EF-FC60382942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AA8D6-F2F8-4AA3-B129-FDC0D6A4983A}" type="datetimeFigureOut">
              <a:rPr lang="hr-HR" smtClean="0"/>
              <a:t>26.10.2022.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CBD5D-476C-2CB7-2A58-11274040A0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30A89-FE29-4119-9650-045F8D9AFE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763BE-B326-4572-94D7-EB3D94FE2E5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46907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play/849/217/237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4.png"/><Relationship Id="rId7" Type="http://schemas.openxmlformats.org/officeDocument/2006/relationships/image" Target="file:///C:\Users\Josipa\Desktop\Screenshot_3.png" TargetMode="External"/><Relationship Id="rId12" Type="http://schemas.openxmlformats.org/officeDocument/2006/relationships/image" Target="../media/image6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openxmlformats.org/officeDocument/2006/relationships/image" Target="file:///C:\Users\Josipa\Desktop\Screenshot_2.png" TargetMode="External"/><Relationship Id="rId10" Type="http://schemas.openxmlformats.org/officeDocument/2006/relationships/image" Target="../media/image59.png"/><Relationship Id="rId4" Type="http://schemas.openxmlformats.org/officeDocument/2006/relationships/image" Target="../media/image55.png"/><Relationship Id="rId9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3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hyperlink" Target="https://wordwall.net/play/849/163/356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6BBA-ED96-67B1-65F7-B38C58086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0104" y="4119361"/>
            <a:ext cx="6764692" cy="1012054"/>
          </a:xfrm>
        </p:spPr>
        <p:txBody>
          <a:bodyPr>
            <a:normAutofit fontScale="90000"/>
          </a:bodyPr>
          <a:lstStyle/>
          <a:p>
            <a:r>
              <a:rPr lang="en-GB" sz="5400" b="1" dirty="0"/>
              <a:t>Lesson 9 </a:t>
            </a:r>
            <a:br>
              <a:rPr lang="en-GB" sz="5400" b="1" dirty="0"/>
            </a:br>
            <a:r>
              <a:rPr lang="en-GB" sz="5400" b="1" dirty="0"/>
              <a:t>The magic of films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3C4857-69B2-EE48-4649-CAC5F1D5B1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0104" y="2738639"/>
            <a:ext cx="6400938" cy="1710489"/>
          </a:xfrm>
        </p:spPr>
        <p:txBody>
          <a:bodyPr>
            <a:noAutofit/>
          </a:bodyPr>
          <a:lstStyle/>
          <a:p>
            <a:r>
              <a:rPr lang="en-GB" sz="6500" b="1" dirty="0">
                <a:solidFill>
                  <a:srgbClr val="C00000"/>
                </a:solidFill>
              </a:rPr>
              <a:t>UNIT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D0A8FD-78CA-267A-FC8E-E8AE8DDF1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71910">
            <a:off x="501908" y="528449"/>
            <a:ext cx="4503056" cy="599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59215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D3FB5-6C21-F660-F1AD-2714D46BD1E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88DF17-1657-C459-5C77-8D93101D8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4397" y="186431"/>
            <a:ext cx="5331781" cy="345341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We use the present perfect to talk about experiences up to now.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>
                <a:solidFill>
                  <a:schemeClr val="accent1"/>
                </a:solidFill>
              </a:rPr>
              <a:t>Glagolsko vrijeme present perfect koristimo kada govorimo o iskustvima koje smo imali do trenutka u kojem govorimo.</a:t>
            </a:r>
          </a:p>
          <a:p>
            <a:pPr marL="0" indent="0">
              <a:buNone/>
            </a:pPr>
            <a:r>
              <a:rPr lang="en-US" sz="2400" dirty="0"/>
              <a:t>e.g. She </a:t>
            </a:r>
            <a:r>
              <a:rPr lang="en-US" sz="2400" dirty="0">
                <a:solidFill>
                  <a:srgbClr val="FF0000"/>
                </a:solidFill>
              </a:rPr>
              <a:t>has seen </a:t>
            </a:r>
            <a:r>
              <a:rPr lang="en-US" sz="2400" dirty="0"/>
              <a:t>hundreds of films so far. (She has seen lots of films in her life/up to now.)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564B2318-68B7-C08D-DB09-CE45FB13B0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295900" cy="6858471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D5DB39E-BC95-2CC6-4BD5-5570B4F3C429}"/>
              </a:ext>
            </a:extLst>
          </p:cNvPr>
          <p:cNvSpPr txBox="1">
            <a:spLocks/>
          </p:cNvSpPr>
          <p:nvPr/>
        </p:nvSpPr>
        <p:spPr>
          <a:xfrm>
            <a:off x="6484397" y="3876366"/>
            <a:ext cx="5448670" cy="279520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dirty="0"/>
              <a:t>We often use the present perfect with the words EVER and NEVER.</a:t>
            </a:r>
            <a:endParaRPr lang="hr-HR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 err="1">
                <a:solidFill>
                  <a:schemeClr val="accent1"/>
                </a:solidFill>
              </a:rPr>
              <a:t>Glagolsko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vrijeme</a:t>
            </a:r>
            <a:r>
              <a:rPr lang="en-GB" sz="2400" dirty="0">
                <a:solidFill>
                  <a:schemeClr val="accent1"/>
                </a:solidFill>
              </a:rPr>
              <a:t> present perfect </a:t>
            </a:r>
            <a:r>
              <a:rPr lang="en-GB" sz="2400" dirty="0" err="1">
                <a:solidFill>
                  <a:schemeClr val="accent1"/>
                </a:solidFill>
              </a:rPr>
              <a:t>često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koristimo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uz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riječi</a:t>
            </a:r>
            <a:r>
              <a:rPr lang="en-GB" sz="2400" dirty="0">
                <a:solidFill>
                  <a:schemeClr val="accent1"/>
                </a:solidFill>
              </a:rPr>
              <a:t> EVER (</a:t>
            </a:r>
            <a:r>
              <a:rPr lang="en-GB" sz="2400" dirty="0" err="1">
                <a:solidFill>
                  <a:schemeClr val="accent1"/>
                </a:solidFill>
              </a:rPr>
              <a:t>ikada</a:t>
            </a:r>
            <a:r>
              <a:rPr lang="en-GB" sz="2400" dirty="0">
                <a:solidFill>
                  <a:schemeClr val="accent1"/>
                </a:solidFill>
              </a:rPr>
              <a:t>) </a:t>
            </a:r>
            <a:r>
              <a:rPr lang="en-GB" sz="2400" dirty="0" err="1">
                <a:solidFill>
                  <a:schemeClr val="accent1"/>
                </a:solidFill>
              </a:rPr>
              <a:t>i</a:t>
            </a:r>
            <a:r>
              <a:rPr lang="en-GB" sz="2400" dirty="0">
                <a:solidFill>
                  <a:schemeClr val="accent1"/>
                </a:solidFill>
              </a:rPr>
              <a:t> NEVER  (</a:t>
            </a:r>
            <a:r>
              <a:rPr lang="en-GB" sz="2400" dirty="0" err="1">
                <a:solidFill>
                  <a:schemeClr val="accent1"/>
                </a:solidFill>
              </a:rPr>
              <a:t>nikada</a:t>
            </a:r>
            <a:r>
              <a:rPr lang="en-GB" sz="2400" dirty="0">
                <a:solidFill>
                  <a:schemeClr val="accent1"/>
                </a:solidFill>
              </a:rPr>
              <a:t>)</a:t>
            </a:r>
            <a:r>
              <a:rPr lang="hr-HR" sz="2400" dirty="0">
                <a:solidFill>
                  <a:schemeClr val="accent1"/>
                </a:solidFill>
              </a:rPr>
              <a:t>.</a:t>
            </a:r>
            <a:endParaRPr lang="en-GB" sz="2400" dirty="0">
              <a:solidFill>
                <a:schemeClr val="accent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/>
              <a:t>e.g. Have you </a:t>
            </a:r>
            <a:r>
              <a:rPr lang="en-GB" sz="2400" dirty="0">
                <a:solidFill>
                  <a:srgbClr val="FF0000"/>
                </a:solidFill>
              </a:rPr>
              <a:t>EVER</a:t>
            </a:r>
            <a:r>
              <a:rPr lang="en-GB" sz="2400" dirty="0"/>
              <a:t> seen Batman?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/>
              <a:t>No, I’ve </a:t>
            </a:r>
            <a:r>
              <a:rPr lang="en-GB" sz="2400" dirty="0">
                <a:solidFill>
                  <a:srgbClr val="FF0000"/>
                </a:solidFill>
              </a:rPr>
              <a:t>NEVER</a:t>
            </a:r>
            <a:r>
              <a:rPr lang="en-GB" sz="2400" dirty="0"/>
              <a:t> seen Batman.</a:t>
            </a:r>
          </a:p>
        </p:txBody>
      </p:sp>
    </p:spTree>
    <p:extLst>
      <p:ext uri="{BB962C8B-B14F-4D97-AF65-F5344CB8AC3E}">
        <p14:creationId xmlns:p14="http://schemas.microsoft.com/office/powerpoint/2010/main" val="56860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en-GB" i="1" dirty="0"/>
              <a:t>Workbook, page 63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6" b="2096"/>
          <a:stretch/>
        </p:blipFill>
        <p:spPr>
          <a:xfrm>
            <a:off x="838199" y="1393982"/>
            <a:ext cx="3862763" cy="5146679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753225" y="1318799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Complete with </a:t>
            </a:r>
            <a:r>
              <a:rPr lang="en-GB" sz="2800" b="1" dirty="0">
                <a:solidFill>
                  <a:schemeClr val="accent1"/>
                </a:solidFill>
              </a:rPr>
              <a:t>HAVE</a:t>
            </a:r>
            <a:r>
              <a:rPr lang="en-GB" sz="2800" b="1" dirty="0"/>
              <a:t> or </a:t>
            </a:r>
            <a:r>
              <a:rPr lang="en-GB" sz="2800" b="1" dirty="0">
                <a:solidFill>
                  <a:schemeClr val="accent1"/>
                </a:solidFill>
              </a:rPr>
              <a:t>HAS</a:t>
            </a:r>
            <a:r>
              <a:rPr lang="en-GB" sz="2800" b="1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1E33-BD81-ACB0-5922-47459760E695}"/>
              </a:ext>
            </a:extLst>
          </p:cNvPr>
          <p:cNvSpPr txBox="1"/>
          <p:nvPr/>
        </p:nvSpPr>
        <p:spPr>
          <a:xfrm>
            <a:off x="6773132" y="1998709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Check.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D2FC35-601C-B552-335A-CFB350E27B92}"/>
              </a:ext>
            </a:extLst>
          </p:cNvPr>
          <p:cNvSpPr txBox="1"/>
          <p:nvPr/>
        </p:nvSpPr>
        <p:spPr>
          <a:xfrm>
            <a:off x="6715439" y="3201839"/>
            <a:ext cx="5438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Complete the questions with the correct form of the verbs in brackets and write short answers.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2F256A-812C-9D93-35FC-66D103845169}"/>
              </a:ext>
            </a:extLst>
          </p:cNvPr>
          <p:cNvSpPr txBox="1"/>
          <p:nvPr/>
        </p:nvSpPr>
        <p:spPr>
          <a:xfrm>
            <a:off x="6753225" y="4793185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Check.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D4C087-8CAF-3D65-A5B5-B78067427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0" y="1847917"/>
            <a:ext cx="6180356" cy="377984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3AA31A-E997-1FF6-7574-BBC8730BA0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95" y="2344120"/>
            <a:ext cx="5662151" cy="32464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F27F4B-1BB2-B0E0-387E-075EB44F30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5" y="1816253"/>
            <a:ext cx="6301446" cy="400302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5589DA8-BA55-D62C-C9B5-1B7D27C9AB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09" y="2065604"/>
            <a:ext cx="6119390" cy="36579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9918E21-B9CF-4E0D-1B3C-E14FC86C4C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5" y="2774056"/>
            <a:ext cx="6454699" cy="223098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FDFD883-CFD0-CFD2-4D4C-5068415249C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05"/>
          <a:stretch/>
        </p:blipFill>
        <p:spPr>
          <a:xfrm>
            <a:off x="364414" y="2894569"/>
            <a:ext cx="6117944" cy="183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8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D27C3EA-63B1-AE83-848A-136B93132D2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13538" cy="686933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C3EE48-F1BB-8324-7DB0-2554F3CA9C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6431"/>
            <a:ext cx="5181600" cy="1201660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Circle the correct answer.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3EE3941-1D9E-79F5-10F6-C3E9CD3D00B9}"/>
              </a:ext>
            </a:extLst>
          </p:cNvPr>
          <p:cNvSpPr txBox="1">
            <a:spLocks/>
          </p:cNvSpPr>
          <p:nvPr/>
        </p:nvSpPr>
        <p:spPr>
          <a:xfrm>
            <a:off x="6096000" y="778487"/>
            <a:ext cx="5181600" cy="1201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GB" b="1" dirty="0"/>
              <a:t>Check.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41A9F943-76D8-32D2-BAF2-D9A11674BB58}"/>
              </a:ext>
            </a:extLst>
          </p:cNvPr>
          <p:cNvSpPr txBox="1">
            <a:spLocks/>
          </p:cNvSpPr>
          <p:nvPr/>
        </p:nvSpPr>
        <p:spPr>
          <a:xfrm>
            <a:off x="6096000" y="1769508"/>
            <a:ext cx="5181600" cy="1201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Fill in the table with the missing forms.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7DC69E8-4C30-B580-06F7-1B1D4DE455F7}"/>
              </a:ext>
            </a:extLst>
          </p:cNvPr>
          <p:cNvSpPr txBox="1">
            <a:spLocks/>
          </p:cNvSpPr>
          <p:nvPr/>
        </p:nvSpPr>
        <p:spPr>
          <a:xfrm>
            <a:off x="6096000" y="2828170"/>
            <a:ext cx="5181600" cy="1201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GB" b="1" dirty="0"/>
              <a:t>Check.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940F696-C9EA-27F8-F001-6180C3536DEB}"/>
              </a:ext>
            </a:extLst>
          </p:cNvPr>
          <p:cNvSpPr txBox="1">
            <a:spLocks/>
          </p:cNvSpPr>
          <p:nvPr/>
        </p:nvSpPr>
        <p:spPr>
          <a:xfrm>
            <a:off x="6096000" y="4797402"/>
            <a:ext cx="5181600" cy="16749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b="1" dirty="0"/>
              <a:t>Drag and drop words into blank spaces within text.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b="1" dirty="0">
                <a:hlinkClick r:id="rId3"/>
              </a:rPr>
              <a:t>https://wordwall.net/play/849/217/237</a:t>
            </a:r>
            <a:r>
              <a:rPr lang="en-GB" b="1" dirty="0"/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B1BCC23-B388-0D29-36E7-F0D0A8E6A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66" y="1035194"/>
            <a:ext cx="4608620" cy="515645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D489EEC7-A7EA-710D-F6B0-3C7A85717F1B}"/>
              </a:ext>
            </a:extLst>
          </p:cNvPr>
          <p:cNvSpPr/>
          <p:nvPr/>
        </p:nvSpPr>
        <p:spPr>
          <a:xfrm>
            <a:off x="280387" y="1944209"/>
            <a:ext cx="301841" cy="284085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869AC12-E254-D6DE-7C4D-24E7A58F758F}"/>
              </a:ext>
            </a:extLst>
          </p:cNvPr>
          <p:cNvSpPr/>
          <p:nvPr/>
        </p:nvSpPr>
        <p:spPr>
          <a:xfrm>
            <a:off x="280387" y="2731291"/>
            <a:ext cx="301841" cy="284085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326F1B1-4DBC-7915-23D6-CFE46CD2BF4F}"/>
              </a:ext>
            </a:extLst>
          </p:cNvPr>
          <p:cNvSpPr/>
          <p:nvPr/>
        </p:nvSpPr>
        <p:spPr>
          <a:xfrm>
            <a:off x="280387" y="3429000"/>
            <a:ext cx="301841" cy="284085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25B4633-78EB-88FD-F086-2FFBE0E82518}"/>
              </a:ext>
            </a:extLst>
          </p:cNvPr>
          <p:cNvSpPr/>
          <p:nvPr/>
        </p:nvSpPr>
        <p:spPr>
          <a:xfrm>
            <a:off x="280387" y="4361896"/>
            <a:ext cx="301841" cy="284085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7893EC0-65B6-4A9F-564E-97505F043134}"/>
              </a:ext>
            </a:extLst>
          </p:cNvPr>
          <p:cNvSpPr/>
          <p:nvPr/>
        </p:nvSpPr>
        <p:spPr>
          <a:xfrm>
            <a:off x="280386" y="4935351"/>
            <a:ext cx="301841" cy="284085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50D1936-7971-81E7-4FD4-F6B7A56AE9C3}"/>
              </a:ext>
            </a:extLst>
          </p:cNvPr>
          <p:cNvSpPr/>
          <p:nvPr/>
        </p:nvSpPr>
        <p:spPr>
          <a:xfrm>
            <a:off x="294442" y="5634862"/>
            <a:ext cx="301841" cy="284085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A557A18-3BFE-1AF0-B7EB-45F5603287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3" y="1961120"/>
            <a:ext cx="5526853" cy="319596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457C638-0CA8-AA74-3689-3EFF1F8BA5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61" y="2370338"/>
            <a:ext cx="5304696" cy="271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5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en-GB" i="1" dirty="0"/>
              <a:t>Workbook, page 64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9" b="2566"/>
          <a:stretch/>
        </p:blipFill>
        <p:spPr>
          <a:xfrm>
            <a:off x="838200" y="1242874"/>
            <a:ext cx="3890046" cy="5334139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632133" y="1526116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Circle the correct answer.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1E33-BD81-ACB0-5922-47459760E695}"/>
              </a:ext>
            </a:extLst>
          </p:cNvPr>
          <p:cNvSpPr txBox="1"/>
          <p:nvPr/>
        </p:nvSpPr>
        <p:spPr>
          <a:xfrm>
            <a:off x="6639001" y="2181471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Check.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D2FC35-601C-B552-335A-CFB350E27B92}"/>
              </a:ext>
            </a:extLst>
          </p:cNvPr>
          <p:cNvSpPr txBox="1"/>
          <p:nvPr/>
        </p:nvSpPr>
        <p:spPr>
          <a:xfrm>
            <a:off x="6632132" y="3402111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Put the verbs in the brackets in the present perfect tense.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2F256A-812C-9D93-35FC-66D103845169}"/>
              </a:ext>
            </a:extLst>
          </p:cNvPr>
          <p:cNvSpPr txBox="1"/>
          <p:nvPr/>
        </p:nvSpPr>
        <p:spPr>
          <a:xfrm>
            <a:off x="6639001" y="4530418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Check.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5AF9DC-6762-953A-D5CE-618F032F08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96" y="2333805"/>
            <a:ext cx="5224790" cy="309072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8A9858-9052-ABB7-C783-A73B624F79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24" y="2945681"/>
            <a:ext cx="4411822" cy="24006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2F16A4-8D95-1283-BDDC-7A73C82869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92" y="1847917"/>
            <a:ext cx="5867908" cy="431329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DBFFE3-14EC-739A-994B-1B0E01DC6F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538" y="2223946"/>
            <a:ext cx="3787468" cy="383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38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7D1C200-9DE4-FB26-1951-354E42A1DE5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39666" cy="686044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1791CC-D29F-1F4A-FBF7-52F4E22596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6108" y="54907"/>
            <a:ext cx="5905892" cy="20539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700" b="1" dirty="0"/>
              <a:t>Have you ever…? Ask and answer questions in Task 3 in pairs. Use the past participle of the verbs. Look at the examples.</a:t>
            </a:r>
            <a:endParaRPr lang="en-GB" sz="2700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FCFB9345-EEBB-B89B-7C23-A3CCBB89E786}"/>
              </a:ext>
            </a:extLst>
          </p:cNvPr>
          <p:cNvSpPr txBox="1">
            <a:spLocks/>
          </p:cNvSpPr>
          <p:nvPr/>
        </p:nvSpPr>
        <p:spPr>
          <a:xfrm>
            <a:off x="6309123" y="1683349"/>
            <a:ext cx="5181600" cy="622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GB" sz="2700" b="1" dirty="0"/>
              <a:t>Check.</a:t>
            </a:r>
            <a:endParaRPr lang="en-GB" sz="27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BEBEF6-CF6F-2079-F267-6020D89DD2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"/>
          <a:stretch/>
        </p:blipFill>
        <p:spPr>
          <a:xfrm>
            <a:off x="80153" y="2120808"/>
            <a:ext cx="6073552" cy="284973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B9F100-856A-6721-3968-E437AADE7F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090" y="3288180"/>
            <a:ext cx="1050363" cy="1568250"/>
          </a:xfrm>
          <a:prstGeom prst="rect">
            <a:avLst/>
          </a:prstGeom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E0FA5F7-F9A8-4456-1A49-F979EA335BCB}"/>
              </a:ext>
            </a:extLst>
          </p:cNvPr>
          <p:cNvSpPr txBox="1">
            <a:spLocks/>
          </p:cNvSpPr>
          <p:nvPr/>
        </p:nvSpPr>
        <p:spPr>
          <a:xfrm>
            <a:off x="6288616" y="2343778"/>
            <a:ext cx="5181600" cy="1046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700" b="1" dirty="0"/>
              <a:t>Report on your partner. Say what he/she has not done.</a:t>
            </a:r>
            <a:endParaRPr lang="en-GB" sz="2700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7480AA3-D69A-5417-7414-3E63342B88B7}"/>
              </a:ext>
            </a:extLst>
          </p:cNvPr>
          <p:cNvSpPr txBox="1">
            <a:spLocks/>
          </p:cNvSpPr>
          <p:nvPr/>
        </p:nvSpPr>
        <p:spPr>
          <a:xfrm>
            <a:off x="6361077" y="3312870"/>
            <a:ext cx="5181600" cy="12790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700" b="1" dirty="0"/>
              <a:t>Put a tick if the sentence is correct and a cross if it is not. Correct the incorrect sentences. </a:t>
            </a:r>
            <a:endParaRPr lang="en-GB" sz="27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4B9DF33-B5F8-44F1-CFCF-7902EAE64F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1111"/>
            <a:ext cx="6292739" cy="106912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5D364AA9-38CE-40B8-4FA0-BFC74D5882F6}"/>
              </a:ext>
            </a:extLst>
          </p:cNvPr>
          <p:cNvSpPr txBox="1">
            <a:spLocks/>
          </p:cNvSpPr>
          <p:nvPr/>
        </p:nvSpPr>
        <p:spPr>
          <a:xfrm>
            <a:off x="6376207" y="4470153"/>
            <a:ext cx="5181600" cy="622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GB" sz="2700" b="1" dirty="0"/>
              <a:t>Check.</a:t>
            </a:r>
            <a:endParaRPr lang="en-GB" sz="27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17CC841-9B12-05AB-F6FC-B4326F16BC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703" y="3264989"/>
            <a:ext cx="319173" cy="31917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FFE2233-0062-77B3-FE6B-C17BD62910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041" y="3440207"/>
            <a:ext cx="318527" cy="31852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8847B26-14FD-6152-8897-7BC3BE9A6AF3}"/>
              </a:ext>
            </a:extLst>
          </p:cNvPr>
          <p:cNvSpPr txBox="1"/>
          <p:nvPr/>
        </p:nvSpPr>
        <p:spPr>
          <a:xfrm>
            <a:off x="107202" y="3103514"/>
            <a:ext cx="3057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I have never seen that film.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56E2FB4-DC6A-0EED-B532-59A7631078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350" y="3701278"/>
            <a:ext cx="318527" cy="31852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D78D70A-298A-A9D1-89E7-CCC9AD22C0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302" y="3283230"/>
            <a:ext cx="264806" cy="26480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6CF91F0-7B0F-7749-C75D-775F1801FAC2}"/>
              </a:ext>
            </a:extLst>
          </p:cNvPr>
          <p:cNvSpPr txBox="1"/>
          <p:nvPr/>
        </p:nvSpPr>
        <p:spPr>
          <a:xfrm>
            <a:off x="3315043" y="3093692"/>
            <a:ext cx="3210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I have never been to England.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6D95C6A-2E84-6AC7-85A9-9EDF20707F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680" y="3440207"/>
            <a:ext cx="318527" cy="31852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159403A-4A15-CE7F-A9B9-D170F2FD90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302" y="3783308"/>
            <a:ext cx="264806" cy="26480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5A544C6-AA17-FDC5-FF88-034E8B53F478}"/>
              </a:ext>
            </a:extLst>
          </p:cNvPr>
          <p:cNvSpPr txBox="1"/>
          <p:nvPr/>
        </p:nvSpPr>
        <p:spPr>
          <a:xfrm>
            <a:off x="3315043" y="3583084"/>
            <a:ext cx="3210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We’ve been to Austria.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0BAB995-82B7-240D-3547-4A12200135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24" y="2102151"/>
            <a:ext cx="5732410" cy="284973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8" name="Content Placeholder 3">
            <a:extLst>
              <a:ext uri="{FF2B5EF4-FFF2-40B4-BE49-F238E27FC236}">
                <a16:creationId xmlns:a16="http://schemas.microsoft.com/office/drawing/2014/main" id="{2D123FA7-1410-CF44-5B89-5EFC11354720}"/>
              </a:ext>
            </a:extLst>
          </p:cNvPr>
          <p:cNvSpPr txBox="1">
            <a:spLocks/>
          </p:cNvSpPr>
          <p:nvPr/>
        </p:nvSpPr>
        <p:spPr>
          <a:xfrm>
            <a:off x="6361077" y="4916017"/>
            <a:ext cx="5617525" cy="205391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Look at the photo of two young actors. Before you listen to a recording about them, guess if the sentences in Task 1 are about Robert Pattinson (R) or about Kristen Stewart (K).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758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en-GB" i="1" dirty="0"/>
              <a:t>Workbook, page 62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"/>
          <a:stretch/>
        </p:blipFill>
        <p:spPr>
          <a:xfrm>
            <a:off x="838199" y="1393982"/>
            <a:ext cx="3862763" cy="5146679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632135" y="1324697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Match the two columns.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1E33-BD81-ACB0-5922-47459760E695}"/>
              </a:ext>
            </a:extLst>
          </p:cNvPr>
          <p:cNvSpPr txBox="1"/>
          <p:nvPr/>
        </p:nvSpPr>
        <p:spPr>
          <a:xfrm>
            <a:off x="6639002" y="1924206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Check.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D2FC35-601C-B552-335A-CFB350E27B92}"/>
              </a:ext>
            </a:extLst>
          </p:cNvPr>
          <p:cNvSpPr txBox="1"/>
          <p:nvPr/>
        </p:nvSpPr>
        <p:spPr>
          <a:xfrm>
            <a:off x="6639002" y="2885409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Complete the sentences.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2F256A-812C-9D93-35FC-66D103845169}"/>
              </a:ext>
            </a:extLst>
          </p:cNvPr>
          <p:cNvSpPr txBox="1"/>
          <p:nvPr/>
        </p:nvSpPr>
        <p:spPr>
          <a:xfrm>
            <a:off x="6639002" y="3522504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Check.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EB8613-BE76-5D85-AC0D-D84E0B5B6E92}"/>
              </a:ext>
            </a:extLst>
          </p:cNvPr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10" y="2091674"/>
            <a:ext cx="5438775" cy="333285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64C67B-D9F3-7DF7-2353-5F840682AFD0}"/>
              </a:ext>
            </a:extLst>
          </p:cNvPr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18" y="2554789"/>
            <a:ext cx="4932567" cy="27363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71712C3-A180-ED82-283C-0ADFE4B07B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3" y="2185816"/>
            <a:ext cx="6224949" cy="319659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F96F42D-DE36-1184-80EE-AFCD9D14DF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52" y="2719545"/>
            <a:ext cx="5707875" cy="23229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8B43959-1121-3DFE-9B04-7D94034BA0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9" y="1900303"/>
            <a:ext cx="5822707" cy="224519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C3C6A56-91DE-C2DF-0EB4-5657C961F0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04" y="2776794"/>
            <a:ext cx="365792" cy="118882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ACE11EB-244B-9E0D-5932-33EFEB023F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04" y="4179822"/>
            <a:ext cx="5895496" cy="185844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4A88279-67C1-CF9F-03D0-15D8E0D4A6F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0"/>
          <a:stretch/>
        </p:blipFill>
        <p:spPr>
          <a:xfrm>
            <a:off x="269245" y="4651819"/>
            <a:ext cx="325782" cy="126432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4CF78E7-4CB3-5BDE-E035-192C44D3D156}"/>
              </a:ext>
            </a:extLst>
          </p:cNvPr>
          <p:cNvSpPr txBox="1"/>
          <p:nvPr/>
        </p:nvSpPr>
        <p:spPr>
          <a:xfrm>
            <a:off x="6639002" y="4519297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Put the lines in the correct order.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3F7CF2-ED1C-7C22-B730-E78938731504}"/>
              </a:ext>
            </a:extLst>
          </p:cNvPr>
          <p:cNvSpPr txBox="1"/>
          <p:nvPr/>
        </p:nvSpPr>
        <p:spPr>
          <a:xfrm>
            <a:off x="6639002" y="5120802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Check.</a:t>
            </a:r>
          </a:p>
        </p:txBody>
      </p:sp>
    </p:spTree>
    <p:extLst>
      <p:ext uri="{BB962C8B-B14F-4D97-AF65-F5344CB8AC3E}">
        <p14:creationId xmlns:p14="http://schemas.microsoft.com/office/powerpoint/2010/main" val="313979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  <p:bldP spid="16" grpId="0"/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DA27DD0-3B3C-E06C-3D86-466075D6A9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88746" cy="6875623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115830-DAFC-0FE5-B9ED-4FDCCD89B9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5264" y="192134"/>
            <a:ext cx="5181600" cy="642367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Listen and check your answers.</a:t>
            </a:r>
          </a:p>
        </p:txBody>
      </p:sp>
      <p:pic>
        <p:nvPicPr>
          <p:cNvPr id="7" name="08_lesson_9___robert_and_kirsten_1">
            <a:hlinkClick r:id="" action="ppaction://media"/>
            <a:extLst>
              <a:ext uri="{FF2B5EF4-FFF2-40B4-BE49-F238E27FC236}">
                <a16:creationId xmlns:a16="http://schemas.microsoft.com/office/drawing/2014/main" id="{9B884425-CF2F-AF41-C34F-E529637684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23182" y="192134"/>
            <a:ext cx="487363" cy="487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679901-814F-94A2-6BBE-4D91C9F55F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7256"/>
            <a:ext cx="5663953" cy="28157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D240E06-03FC-D120-912D-4EE95C30F959}"/>
              </a:ext>
            </a:extLst>
          </p:cNvPr>
          <p:cNvSpPr txBox="1">
            <a:spLocks/>
          </p:cNvSpPr>
          <p:nvPr/>
        </p:nvSpPr>
        <p:spPr>
          <a:xfrm>
            <a:off x="6385264" y="834501"/>
            <a:ext cx="5181600" cy="642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GB" b="1" dirty="0"/>
              <a:t>Check.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BBE029-D4BA-C829-CB05-938507F6CD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52" y="2860750"/>
            <a:ext cx="495343" cy="1969993"/>
          </a:xfrm>
          <a:prstGeom prst="rect">
            <a:avLst/>
          </a:prstGeom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3C73C303-5501-483A-861B-ED3CAC615D1A}"/>
              </a:ext>
            </a:extLst>
          </p:cNvPr>
          <p:cNvSpPr txBox="1">
            <a:spLocks/>
          </p:cNvSpPr>
          <p:nvPr/>
        </p:nvSpPr>
        <p:spPr>
          <a:xfrm>
            <a:off x="6385263" y="1543095"/>
            <a:ext cx="5784309" cy="8627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Listen again and answer the questions.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DFA476E-C7A3-A07D-87D5-C6D094CB707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7"/>
          <a:stretch/>
        </p:blipFill>
        <p:spPr>
          <a:xfrm>
            <a:off x="68380" y="2027256"/>
            <a:ext cx="5738357" cy="365472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08_lesson_9___robert_and_kirsten_1">
            <a:hlinkClick r:id="" action="ppaction://media"/>
            <a:extLst>
              <a:ext uri="{FF2B5EF4-FFF2-40B4-BE49-F238E27FC236}">
                <a16:creationId xmlns:a16="http://schemas.microsoft.com/office/drawing/2014/main" id="{218FC808-1577-E76C-31C3-51CF8CB5B3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49277" y="2096442"/>
            <a:ext cx="487363" cy="487363"/>
          </a:xfrm>
          <a:prstGeom prst="rect">
            <a:avLst/>
          </a:prstGeom>
        </p:spPr>
      </p:pic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671FE0F8-2EE5-A0C9-08BC-AC125AAEB5AA}"/>
              </a:ext>
            </a:extLst>
          </p:cNvPr>
          <p:cNvSpPr txBox="1">
            <a:spLocks/>
          </p:cNvSpPr>
          <p:nvPr/>
        </p:nvSpPr>
        <p:spPr>
          <a:xfrm>
            <a:off x="6385264" y="2539566"/>
            <a:ext cx="5181600" cy="642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GB" b="1" dirty="0"/>
              <a:t>Check.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1AE74E-2644-4842-249F-22764B6E2824}"/>
              </a:ext>
            </a:extLst>
          </p:cNvPr>
          <p:cNvSpPr txBox="1"/>
          <p:nvPr/>
        </p:nvSpPr>
        <p:spPr>
          <a:xfrm>
            <a:off x="2831976" y="2354900"/>
            <a:ext cx="146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Kristen/both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249F21-3778-28C9-E5B7-F1FEB43B56D3}"/>
              </a:ext>
            </a:extLst>
          </p:cNvPr>
          <p:cNvSpPr txBox="1"/>
          <p:nvPr/>
        </p:nvSpPr>
        <p:spPr>
          <a:xfrm>
            <a:off x="1927933" y="2749867"/>
            <a:ext cx="904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both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3E9D2C-4971-2E0B-B2F8-3D498BDBD82C}"/>
              </a:ext>
            </a:extLst>
          </p:cNvPr>
          <p:cNvSpPr txBox="1"/>
          <p:nvPr/>
        </p:nvSpPr>
        <p:spPr>
          <a:xfrm>
            <a:off x="402321" y="3310291"/>
            <a:ext cx="3805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He can play the guitar and the piano.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49A1DC-9E06-BE9E-4915-18520788BE4C}"/>
              </a:ext>
            </a:extLst>
          </p:cNvPr>
          <p:cNvSpPr txBox="1"/>
          <p:nvPr/>
        </p:nvSpPr>
        <p:spPr>
          <a:xfrm>
            <a:off x="407614" y="3694696"/>
            <a:ext cx="4248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Her acting career started when she was 8.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3BAE21-EB22-EC84-F129-9148EB4B1AAF}"/>
              </a:ext>
            </a:extLst>
          </p:cNvPr>
          <p:cNvSpPr txBox="1"/>
          <p:nvPr/>
        </p:nvSpPr>
        <p:spPr>
          <a:xfrm>
            <a:off x="407614" y="4064028"/>
            <a:ext cx="3513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He started acting when he was 15.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CDD0C7-AA2B-4A17-9F24-5BCFB7414B0C}"/>
              </a:ext>
            </a:extLst>
          </p:cNvPr>
          <p:cNvSpPr txBox="1"/>
          <p:nvPr/>
        </p:nvSpPr>
        <p:spPr>
          <a:xfrm>
            <a:off x="426620" y="4396256"/>
            <a:ext cx="3104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She has 3 dogs and a cat.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113DC2B-978B-4677-5E89-993347BF5463}"/>
              </a:ext>
            </a:extLst>
          </p:cNvPr>
          <p:cNvSpPr txBox="1"/>
          <p:nvPr/>
        </p:nvSpPr>
        <p:spPr>
          <a:xfrm>
            <a:off x="3806341" y="4514122"/>
            <a:ext cx="146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Arsenal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87DEA0-1763-A9D1-9332-282880B75FC9}"/>
              </a:ext>
            </a:extLst>
          </p:cNvPr>
          <p:cNvSpPr txBox="1"/>
          <p:nvPr/>
        </p:nvSpPr>
        <p:spPr>
          <a:xfrm>
            <a:off x="346435" y="5098049"/>
            <a:ext cx="380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Because her mother is Australian.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51B75B-5019-7ADE-59C8-C95FE16D6BA8}"/>
              </a:ext>
            </a:extLst>
          </p:cNvPr>
          <p:cNvSpPr txBox="1"/>
          <p:nvPr/>
        </p:nvSpPr>
        <p:spPr>
          <a:xfrm>
            <a:off x="346435" y="5413827"/>
            <a:ext cx="3417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He always liked Jack Nicholson.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0E08A75-F770-4D7D-3C65-A339C6CEAD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7" y="1896905"/>
            <a:ext cx="5830262" cy="391542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634E2DCA-C42B-3FF6-C2D4-A4645E6B3DDF}"/>
              </a:ext>
            </a:extLst>
          </p:cNvPr>
          <p:cNvSpPr txBox="1">
            <a:spLocks/>
          </p:cNvSpPr>
          <p:nvPr/>
        </p:nvSpPr>
        <p:spPr>
          <a:xfrm>
            <a:off x="6432334" y="3926297"/>
            <a:ext cx="5388746" cy="18088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>
                <a:solidFill>
                  <a:srgbClr val="7030A0"/>
                </a:solidFill>
              </a:rPr>
              <a:t>Speaking time!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What do you think? Read the questions and express your opinion.</a:t>
            </a:r>
          </a:p>
        </p:txBody>
      </p:sp>
    </p:spTree>
    <p:extLst>
      <p:ext uri="{BB962C8B-B14F-4D97-AF65-F5344CB8AC3E}">
        <p14:creationId xmlns:p14="http://schemas.microsoft.com/office/powerpoint/2010/main" val="154448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3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936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6563C4E-3DE4-54CF-CDA6-A15193F207E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82718" cy="6866605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3AD26BA-6783-DB0B-9B1F-BEC31F17AB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09" y="1168376"/>
            <a:ext cx="4255702" cy="452124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36007E0-13F4-C64A-289E-53F77EA1976B}"/>
              </a:ext>
            </a:extLst>
          </p:cNvPr>
          <p:cNvSpPr txBox="1">
            <a:spLocks/>
          </p:cNvSpPr>
          <p:nvPr/>
        </p:nvSpPr>
        <p:spPr>
          <a:xfrm>
            <a:off x="6172200" y="144410"/>
            <a:ext cx="5388746" cy="743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Read and listen to the dialogue.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B1FC6B-8BF7-8C70-F9D4-0825D7540F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4700"/>
            <a:ext cx="5730309" cy="155277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09_lesson_9___everyday_language_-_eva_and_dino_1">
            <a:hlinkClick r:id="" action="ppaction://media"/>
            <a:extLst>
              <a:ext uri="{FF2B5EF4-FFF2-40B4-BE49-F238E27FC236}">
                <a16:creationId xmlns:a16="http://schemas.microsoft.com/office/drawing/2014/main" id="{F3815C70-ADE9-2387-EE1F-4271D0F632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17264" y="210506"/>
            <a:ext cx="487363" cy="487363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5775FF1-6FFB-E88C-8028-8D59191BA7F6}"/>
              </a:ext>
            </a:extLst>
          </p:cNvPr>
          <p:cNvSpPr txBox="1">
            <a:spLocks/>
          </p:cNvSpPr>
          <p:nvPr/>
        </p:nvSpPr>
        <p:spPr>
          <a:xfrm>
            <a:off x="6204009" y="763965"/>
            <a:ext cx="5388746" cy="860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Read the dialogue in pairs.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CC5C8129-C0D1-88BA-074F-B6EB8F830991}"/>
              </a:ext>
            </a:extLst>
          </p:cNvPr>
          <p:cNvSpPr txBox="1">
            <a:spLocks/>
          </p:cNvSpPr>
          <p:nvPr/>
        </p:nvSpPr>
        <p:spPr>
          <a:xfrm>
            <a:off x="6172198" y="1517680"/>
            <a:ext cx="5452369" cy="860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Match the expressions from the dialogue with their meaning.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8AC64CB9-B77C-2F2E-9174-4233751049B0}"/>
              </a:ext>
            </a:extLst>
          </p:cNvPr>
          <p:cNvSpPr txBox="1">
            <a:spLocks/>
          </p:cNvSpPr>
          <p:nvPr/>
        </p:nvSpPr>
        <p:spPr>
          <a:xfrm>
            <a:off x="6204009" y="2581628"/>
            <a:ext cx="5388746" cy="860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GB" b="1" dirty="0"/>
              <a:t>Check.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771AB8-F0F2-5C12-C401-B335196A3E43}"/>
              </a:ext>
            </a:extLst>
          </p:cNvPr>
          <p:cNvSpPr txBox="1"/>
          <p:nvPr/>
        </p:nvSpPr>
        <p:spPr>
          <a:xfrm>
            <a:off x="2601158" y="2861432"/>
            <a:ext cx="337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98E403-19F5-5008-CDA6-2511322CD999}"/>
              </a:ext>
            </a:extLst>
          </p:cNvPr>
          <p:cNvSpPr txBox="1"/>
          <p:nvPr/>
        </p:nvSpPr>
        <p:spPr>
          <a:xfrm>
            <a:off x="2596846" y="3159990"/>
            <a:ext cx="337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9404AB-D1C8-BE1D-18F1-10238FEAE390}"/>
              </a:ext>
            </a:extLst>
          </p:cNvPr>
          <p:cNvSpPr txBox="1"/>
          <p:nvPr/>
        </p:nvSpPr>
        <p:spPr>
          <a:xfrm>
            <a:off x="2596847" y="3458548"/>
            <a:ext cx="337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086B3F-CC56-0DF0-5B95-20685B7E7F64}"/>
              </a:ext>
            </a:extLst>
          </p:cNvPr>
          <p:cNvSpPr txBox="1"/>
          <p:nvPr/>
        </p:nvSpPr>
        <p:spPr>
          <a:xfrm>
            <a:off x="2583658" y="3777236"/>
            <a:ext cx="337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46D0B40-5081-62A5-3C8F-9C776A37B7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1628"/>
            <a:ext cx="5730309" cy="175383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4F13B22E-2680-6043-15E0-AFB8FF51B197}"/>
              </a:ext>
            </a:extLst>
          </p:cNvPr>
          <p:cNvSpPr txBox="1">
            <a:spLocks/>
          </p:cNvSpPr>
          <p:nvPr/>
        </p:nvSpPr>
        <p:spPr>
          <a:xfrm>
            <a:off x="6204009" y="3344656"/>
            <a:ext cx="5388746" cy="15527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Make a mini-dialogue with your partner.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Use at least one expr</a:t>
            </a:r>
            <a:r>
              <a:rPr lang="hr-HR" b="1" dirty="0"/>
              <a:t>e</a:t>
            </a:r>
            <a:r>
              <a:rPr lang="en-GB" b="1" dirty="0" err="1"/>
              <a:t>ssion</a:t>
            </a:r>
            <a:r>
              <a:rPr lang="en-GB" b="1" dirty="0"/>
              <a:t> from Task 2.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9167A846-68DB-C85A-8FF5-1DD29C7BBA48}"/>
              </a:ext>
            </a:extLst>
          </p:cNvPr>
          <p:cNvSpPr txBox="1">
            <a:spLocks/>
          </p:cNvSpPr>
          <p:nvPr/>
        </p:nvSpPr>
        <p:spPr>
          <a:xfrm>
            <a:off x="6235822" y="5313834"/>
            <a:ext cx="5568805" cy="1552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b="1" dirty="0"/>
              <a:t>Play this game and revise adjectives.</a:t>
            </a:r>
          </a:p>
          <a:p>
            <a:pPr marL="0" indent="0" algn="ctr">
              <a:buNone/>
            </a:pPr>
            <a:r>
              <a:rPr lang="en-GB" b="1" dirty="0">
                <a:hlinkClick r:id="rId9"/>
              </a:rPr>
              <a:t>https://wordwall.net/play/849/163/356</a:t>
            </a:r>
            <a:r>
              <a:rPr lang="en-GB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341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73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/>
      <p:bldP spid="13" grpId="0"/>
      <p:bldP spid="14" grpId="0"/>
      <p:bldP spid="15" grpId="0"/>
      <p:bldP spid="18" grpId="0"/>
      <p:bldP spid="19" grpId="0"/>
      <p:bldP spid="20" grpId="0"/>
      <p:bldP spid="21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92F5340-65B4-EB9A-876F-5AD19B978D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997441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17FE13-F43C-FAFF-9DF3-9F7FD40D42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109710"/>
            <a:ext cx="5963920" cy="2480045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Read Dino’s review of the film </a:t>
            </a:r>
            <a:r>
              <a:rPr lang="en-GB" b="1" i="1" dirty="0"/>
              <a:t>The Matrix</a:t>
            </a:r>
            <a:r>
              <a:rPr lang="en-GB" b="1" dirty="0"/>
              <a:t> and then write a short review of the film you like.</a:t>
            </a:r>
          </a:p>
          <a:p>
            <a:pPr marL="0" indent="0">
              <a:buNone/>
            </a:pPr>
            <a:r>
              <a:rPr lang="en-GB" b="1" dirty="0"/>
              <a:t>The questions below will help you.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C518A8-7019-CAF4-6866-373701042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4" y="1875301"/>
            <a:ext cx="5751673" cy="310739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1825B6-4266-0E71-EE06-5202C23CAE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" t="3638" r="16816" b="6094"/>
          <a:stretch/>
        </p:blipFill>
        <p:spPr>
          <a:xfrm>
            <a:off x="46304" y="1955000"/>
            <a:ext cx="5751673" cy="2948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5378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en-GB" i="1" dirty="0"/>
              <a:t>Workbook, page 65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" b="1212"/>
          <a:stretch/>
        </p:blipFill>
        <p:spPr>
          <a:xfrm>
            <a:off x="838200" y="1242874"/>
            <a:ext cx="3890046" cy="5334139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632131" y="414444"/>
            <a:ext cx="5438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Look at the table and say what Dino and Ana </a:t>
            </a:r>
            <a:r>
              <a:rPr lang="en-GB" sz="2800" b="1" dirty="0">
                <a:solidFill>
                  <a:schemeClr val="accent1"/>
                </a:solidFill>
              </a:rPr>
              <a:t>HAVE</a:t>
            </a:r>
            <a:r>
              <a:rPr lang="en-GB" sz="2800" b="1" dirty="0"/>
              <a:t> or </a:t>
            </a:r>
            <a:r>
              <a:rPr lang="en-GB" sz="2800" b="1" dirty="0">
                <a:solidFill>
                  <a:schemeClr val="accent1"/>
                </a:solidFill>
              </a:rPr>
              <a:t>HAVEN’T</a:t>
            </a:r>
            <a:r>
              <a:rPr lang="en-GB" sz="2800" b="1" dirty="0"/>
              <a:t> done.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1E33-BD81-ACB0-5922-47459760E695}"/>
              </a:ext>
            </a:extLst>
          </p:cNvPr>
          <p:cNvSpPr txBox="1"/>
          <p:nvPr/>
        </p:nvSpPr>
        <p:spPr>
          <a:xfrm>
            <a:off x="6632130" y="6315403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Check.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D2FC35-601C-B552-335A-CFB350E27B92}"/>
              </a:ext>
            </a:extLst>
          </p:cNvPr>
          <p:cNvSpPr txBox="1"/>
          <p:nvPr/>
        </p:nvSpPr>
        <p:spPr>
          <a:xfrm>
            <a:off x="6632131" y="1885097"/>
            <a:ext cx="54387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Put a tick or a cross for yourself and tell the class what you have or haven’t done.</a:t>
            </a:r>
          </a:p>
          <a:p>
            <a:pPr algn="just"/>
            <a:endParaRPr lang="en-GB" sz="2800" b="1" dirty="0"/>
          </a:p>
          <a:p>
            <a:r>
              <a:rPr lang="en-GB" sz="2800" b="1" dirty="0"/>
              <a:t>Work in pairs. Ask questions about Dino and Ana. Your partner will look at the table and answer. Then, swap roles.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4CD6ED-CD73-7451-1272-57F80BF272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88" y="2152401"/>
            <a:ext cx="6175370" cy="327212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B07CC6-CAF0-D0E3-C7C6-BCA39215F5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46" y="2648072"/>
            <a:ext cx="6169981" cy="228078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60E6FA-8DB8-5C13-188F-3C5D034BE4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46" y="2152401"/>
            <a:ext cx="6020322" cy="298729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1C1F65C-4944-F4A1-5BCA-A7D89DA612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9" t="2150" r="7538" b="70101"/>
          <a:stretch/>
        </p:blipFill>
        <p:spPr>
          <a:xfrm>
            <a:off x="1065320" y="3897298"/>
            <a:ext cx="2139519" cy="26633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C3FBB03-CADC-D63E-CFFA-BACADF447CF7}"/>
              </a:ext>
            </a:extLst>
          </p:cNvPr>
          <p:cNvSpPr txBox="1"/>
          <p:nvPr/>
        </p:nvSpPr>
        <p:spPr>
          <a:xfrm>
            <a:off x="5559871" y="5669316"/>
            <a:ext cx="6511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Comp</a:t>
            </a:r>
            <a:r>
              <a:rPr lang="hr-HR" sz="2800" b="1" dirty="0"/>
              <a:t>l</a:t>
            </a:r>
            <a:r>
              <a:rPr lang="en-GB" sz="2800" b="1" dirty="0" err="1"/>
              <a:t>ete</a:t>
            </a:r>
            <a:r>
              <a:rPr lang="en-GB" sz="2800" b="1" dirty="0"/>
              <a:t> the two mini dialogues in Task 6.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644E8A4-B88F-7D73-419E-898054DC24F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0" t="68953"/>
          <a:stretch/>
        </p:blipFill>
        <p:spPr>
          <a:xfrm>
            <a:off x="1065320" y="4441889"/>
            <a:ext cx="2373463" cy="29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22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466D4-2F86-1601-4F8F-8334C9916F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152C57-4878-E00A-78C4-DA5690C014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CA51A3-205B-61C2-B5DB-768C7F61F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7952" y="11847"/>
            <a:ext cx="10296095" cy="68343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21EFD3-C82E-BB20-A1AF-24AAAE7D2D60}"/>
              </a:ext>
            </a:extLst>
          </p:cNvPr>
          <p:cNvSpPr txBox="1"/>
          <p:nvPr/>
        </p:nvSpPr>
        <p:spPr>
          <a:xfrm>
            <a:off x="3838573" y="755257"/>
            <a:ext cx="4514850" cy="47705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500" b="1" dirty="0"/>
              <a:t>In this unit you will learn about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C11222-404E-4857-3766-241A7B446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6119" y="1232311"/>
            <a:ext cx="5139759" cy="517442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3468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43E18-84D2-34BF-F435-7376D7EE5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Guess the film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2CC41-99A1-8DF4-99C6-ABA103DBC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02" y="1447061"/>
            <a:ext cx="10599198" cy="160685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dirty="0"/>
              <a:t>Divide into two teams. Guess the film and write down your answer on a piece of paper. </a:t>
            </a:r>
            <a:endParaRPr lang="hr-HR" dirty="0"/>
          </a:p>
          <a:p>
            <a:pPr marL="0" indent="0" algn="ctr">
              <a:buNone/>
            </a:pPr>
            <a:r>
              <a:rPr lang="en-GB" dirty="0"/>
              <a:t>You win a point if you spell and pronounce the name of the film correctly.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E33FA3-EEB7-76B1-08FE-55E1F3FB32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" t="22234" r="6123" b="20406"/>
          <a:stretch/>
        </p:blipFill>
        <p:spPr>
          <a:xfrm>
            <a:off x="1862325" y="3304713"/>
            <a:ext cx="2851719" cy="4456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D5796F-A600-9FF5-EC8D-CBB195366F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312" y="3750393"/>
            <a:ext cx="3048264" cy="7975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2A2716-EBF1-945D-AFE1-E156DC5FBD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1"/>
          <a:stretch/>
        </p:blipFill>
        <p:spPr>
          <a:xfrm>
            <a:off x="1849662" y="4491401"/>
            <a:ext cx="2864382" cy="7063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A9CAE7-815B-A464-5E90-4F78FB8B04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8" b="5865"/>
          <a:stretch/>
        </p:blipFill>
        <p:spPr>
          <a:xfrm>
            <a:off x="1807018" y="5197772"/>
            <a:ext cx="2944852" cy="7063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ABFF55-EA95-FB59-C412-DB3516C04A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497" y="5989910"/>
            <a:ext cx="2703136" cy="60682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7442E86-BE02-0020-297C-432F5E7DD965}"/>
              </a:ext>
            </a:extLst>
          </p:cNvPr>
          <p:cNvSpPr txBox="1"/>
          <p:nvPr/>
        </p:nvSpPr>
        <p:spPr>
          <a:xfrm>
            <a:off x="7165758" y="3310910"/>
            <a:ext cx="2547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MADAGASCAR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CBC8648-2F8B-7D19-5AAA-375DE809E3B1}"/>
              </a:ext>
            </a:extLst>
          </p:cNvPr>
          <p:cNvSpPr txBox="1"/>
          <p:nvPr/>
        </p:nvSpPr>
        <p:spPr>
          <a:xfrm>
            <a:off x="6464423" y="3964747"/>
            <a:ext cx="3950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NIGHT AT THE MUSEUM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BD980B-E1EE-1694-683F-582308341D79}"/>
              </a:ext>
            </a:extLst>
          </p:cNvPr>
          <p:cNvSpPr txBox="1"/>
          <p:nvPr/>
        </p:nvSpPr>
        <p:spPr>
          <a:xfrm>
            <a:off x="6464423" y="4665309"/>
            <a:ext cx="3950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HARRY POTTER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56A2C2A-40BE-CA52-18A4-EBDDB8068550}"/>
              </a:ext>
            </a:extLst>
          </p:cNvPr>
          <p:cNvSpPr txBox="1"/>
          <p:nvPr/>
        </p:nvSpPr>
        <p:spPr>
          <a:xfrm>
            <a:off x="6464423" y="5289348"/>
            <a:ext cx="3950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TWILIGHT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AF21BA-9418-5F80-B59C-EC7CD4540BFA}"/>
              </a:ext>
            </a:extLst>
          </p:cNvPr>
          <p:cNvSpPr txBox="1"/>
          <p:nvPr/>
        </p:nvSpPr>
        <p:spPr>
          <a:xfrm>
            <a:off x="6464423" y="5989910"/>
            <a:ext cx="3950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LION KING</a:t>
            </a:r>
          </a:p>
        </p:txBody>
      </p:sp>
    </p:spTree>
    <p:extLst>
      <p:ext uri="{BB962C8B-B14F-4D97-AF65-F5344CB8AC3E}">
        <p14:creationId xmlns:p14="http://schemas.microsoft.com/office/powerpoint/2010/main" val="265084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  <p:bldP spid="26" grpId="0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861F6C6-154A-9CC4-8CC9-133E5F2D050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19725" cy="6861242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B4B45E-1041-5CD0-5E3F-82C6215E92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91737" y="100235"/>
            <a:ext cx="5486400" cy="11747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Look at the types of film. Match them with the pictures.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4637D2-53A9-DE54-EDFD-2157F0673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00" y="974747"/>
            <a:ext cx="3095111" cy="490850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AA36C2-BB0D-B302-A2B4-50F1325D66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3348"/>
            <a:ext cx="5265876" cy="25986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7F70E7-5590-4408-638D-D142751D6D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27" y="1270783"/>
            <a:ext cx="5121249" cy="2036342"/>
          </a:xfrm>
          <a:prstGeom prst="rect">
            <a:avLst/>
          </a:prstGeom>
        </p:spPr>
      </p:pic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092B5BBD-8F69-F28C-460E-0F45FEAD74FE}"/>
              </a:ext>
            </a:extLst>
          </p:cNvPr>
          <p:cNvSpPr txBox="1">
            <a:spLocks/>
          </p:cNvSpPr>
          <p:nvPr/>
        </p:nvSpPr>
        <p:spPr>
          <a:xfrm>
            <a:off x="6381072" y="953854"/>
            <a:ext cx="5486400" cy="641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GB" b="1" dirty="0"/>
              <a:t>Check.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6032F87-9644-87AD-20D5-405182B5E4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47" y="963488"/>
            <a:ext cx="3095111" cy="490850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55FE110-4977-22CD-EDB9-D25E5C453509}"/>
              </a:ext>
            </a:extLst>
          </p:cNvPr>
          <p:cNvSpPr txBox="1"/>
          <p:nvPr/>
        </p:nvSpPr>
        <p:spPr>
          <a:xfrm>
            <a:off x="1410424" y="2124075"/>
            <a:ext cx="29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E71536-1490-6C59-8D0F-9E11707F3A1B}"/>
              </a:ext>
            </a:extLst>
          </p:cNvPr>
          <p:cNvSpPr txBox="1"/>
          <p:nvPr/>
        </p:nvSpPr>
        <p:spPr>
          <a:xfrm>
            <a:off x="1410424" y="2585405"/>
            <a:ext cx="29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9BB4191-7C2E-8428-F143-8CE2AA46051E}"/>
              </a:ext>
            </a:extLst>
          </p:cNvPr>
          <p:cNvSpPr txBox="1"/>
          <p:nvPr/>
        </p:nvSpPr>
        <p:spPr>
          <a:xfrm>
            <a:off x="1410422" y="3046735"/>
            <a:ext cx="29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74B774B-DF59-7241-DF17-D926B7BD76A5}"/>
              </a:ext>
            </a:extLst>
          </p:cNvPr>
          <p:cNvSpPr txBox="1"/>
          <p:nvPr/>
        </p:nvSpPr>
        <p:spPr>
          <a:xfrm>
            <a:off x="1410423" y="3499095"/>
            <a:ext cx="29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9C13DF-D748-2DF3-A2AB-55B9C89A8B04}"/>
              </a:ext>
            </a:extLst>
          </p:cNvPr>
          <p:cNvSpPr txBox="1"/>
          <p:nvPr/>
        </p:nvSpPr>
        <p:spPr>
          <a:xfrm>
            <a:off x="1410422" y="3969499"/>
            <a:ext cx="29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7AC7A3F-23AE-D1A8-23D9-485D20223583}"/>
              </a:ext>
            </a:extLst>
          </p:cNvPr>
          <p:cNvSpPr txBox="1"/>
          <p:nvPr/>
        </p:nvSpPr>
        <p:spPr>
          <a:xfrm>
            <a:off x="1410421" y="4458494"/>
            <a:ext cx="29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BC8D2E0-E18C-D327-60E6-7C4866996E0E}"/>
              </a:ext>
            </a:extLst>
          </p:cNvPr>
          <p:cNvSpPr txBox="1"/>
          <p:nvPr/>
        </p:nvSpPr>
        <p:spPr>
          <a:xfrm>
            <a:off x="1410420" y="4924635"/>
            <a:ext cx="29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6BAD141-5AD4-4529-F793-20A66FE2C9D3}"/>
              </a:ext>
            </a:extLst>
          </p:cNvPr>
          <p:cNvSpPr txBox="1"/>
          <p:nvPr/>
        </p:nvSpPr>
        <p:spPr>
          <a:xfrm>
            <a:off x="1407106" y="5373537"/>
            <a:ext cx="29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E6ADFDDC-B746-E2E7-B906-9976E0CA90BA}"/>
              </a:ext>
            </a:extLst>
          </p:cNvPr>
          <p:cNvSpPr txBox="1">
            <a:spLocks/>
          </p:cNvSpPr>
          <p:nvPr/>
        </p:nvSpPr>
        <p:spPr>
          <a:xfrm>
            <a:off x="6381072" y="1708628"/>
            <a:ext cx="5486400" cy="1174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Match the types of film (1-8) with their definitions.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AD143F9-2BEB-9CF7-DC62-18E8FF3ED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49"/>
            <a:ext cx="5988181" cy="259864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3" name="Content Placeholder 5">
            <a:extLst>
              <a:ext uri="{FF2B5EF4-FFF2-40B4-BE49-F238E27FC236}">
                <a16:creationId xmlns:a16="http://schemas.microsoft.com/office/drawing/2014/main" id="{CA3E31B2-47CB-409E-214D-869010202F07}"/>
              </a:ext>
            </a:extLst>
          </p:cNvPr>
          <p:cNvSpPr txBox="1">
            <a:spLocks/>
          </p:cNvSpPr>
          <p:nvPr/>
        </p:nvSpPr>
        <p:spPr>
          <a:xfrm>
            <a:off x="6381072" y="2625739"/>
            <a:ext cx="5486400" cy="641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GB" b="1" dirty="0"/>
              <a:t>Check.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7670B98-41C0-EFA4-CDF4-1EF2AF0316F1}"/>
              </a:ext>
            </a:extLst>
          </p:cNvPr>
          <p:cNvSpPr txBox="1"/>
          <p:nvPr/>
        </p:nvSpPr>
        <p:spPr>
          <a:xfrm>
            <a:off x="2543755" y="2514046"/>
            <a:ext cx="29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7CEC608-BD28-1D30-81B8-50F44635F28F}"/>
              </a:ext>
            </a:extLst>
          </p:cNvPr>
          <p:cNvSpPr txBox="1"/>
          <p:nvPr/>
        </p:nvSpPr>
        <p:spPr>
          <a:xfrm>
            <a:off x="2543755" y="2781778"/>
            <a:ext cx="29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18FB673-DEA3-72CD-A166-366F3836779C}"/>
              </a:ext>
            </a:extLst>
          </p:cNvPr>
          <p:cNvSpPr txBox="1"/>
          <p:nvPr/>
        </p:nvSpPr>
        <p:spPr>
          <a:xfrm>
            <a:off x="2562224" y="3094213"/>
            <a:ext cx="29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38E5277-B926-F87C-EDB4-FE4120F265DE}"/>
              </a:ext>
            </a:extLst>
          </p:cNvPr>
          <p:cNvSpPr txBox="1"/>
          <p:nvPr/>
        </p:nvSpPr>
        <p:spPr>
          <a:xfrm>
            <a:off x="2543755" y="3390191"/>
            <a:ext cx="29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110888B-B10A-3659-B417-08F6A0E69B9B}"/>
              </a:ext>
            </a:extLst>
          </p:cNvPr>
          <p:cNvSpPr txBox="1"/>
          <p:nvPr/>
        </p:nvSpPr>
        <p:spPr>
          <a:xfrm>
            <a:off x="2543755" y="3686652"/>
            <a:ext cx="29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F3BEB22-20BC-E96B-1119-DF16BC7D8EA9}"/>
              </a:ext>
            </a:extLst>
          </p:cNvPr>
          <p:cNvSpPr txBox="1"/>
          <p:nvPr/>
        </p:nvSpPr>
        <p:spPr>
          <a:xfrm>
            <a:off x="2562224" y="3969499"/>
            <a:ext cx="29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BC32B6F-FA94-FF67-0227-A7600361A46C}"/>
              </a:ext>
            </a:extLst>
          </p:cNvPr>
          <p:cNvSpPr txBox="1"/>
          <p:nvPr/>
        </p:nvSpPr>
        <p:spPr>
          <a:xfrm>
            <a:off x="2554258" y="4273919"/>
            <a:ext cx="29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6E786E9-8C8F-F0F5-2C10-932CFE4EF546}"/>
              </a:ext>
            </a:extLst>
          </p:cNvPr>
          <p:cNvSpPr txBox="1"/>
          <p:nvPr/>
        </p:nvSpPr>
        <p:spPr>
          <a:xfrm>
            <a:off x="2562224" y="4553083"/>
            <a:ext cx="29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3195FA5-3F91-9A18-D9A2-1EE4CDCF9F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04" y="-17589"/>
            <a:ext cx="6101472" cy="686754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AB52645-4B40-0367-CF8E-3D1D1D87255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65"/>
          <a:stretch/>
        </p:blipFill>
        <p:spPr>
          <a:xfrm>
            <a:off x="75903" y="1749875"/>
            <a:ext cx="5822970" cy="343301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8" name="Content Placeholder 5">
            <a:extLst>
              <a:ext uri="{FF2B5EF4-FFF2-40B4-BE49-F238E27FC236}">
                <a16:creationId xmlns:a16="http://schemas.microsoft.com/office/drawing/2014/main" id="{15270212-AC8C-C415-1D5B-B8CC8BD0F599}"/>
              </a:ext>
            </a:extLst>
          </p:cNvPr>
          <p:cNvSpPr txBox="1">
            <a:spLocks/>
          </p:cNvSpPr>
          <p:nvPr/>
        </p:nvSpPr>
        <p:spPr>
          <a:xfrm>
            <a:off x="6319615" y="3283744"/>
            <a:ext cx="5465069" cy="1174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Can you think of some examples of each type of film?</a:t>
            </a:r>
          </a:p>
        </p:txBody>
      </p:sp>
      <p:sp>
        <p:nvSpPr>
          <p:cNvPr id="49" name="Content Placeholder 5">
            <a:extLst>
              <a:ext uri="{FF2B5EF4-FFF2-40B4-BE49-F238E27FC236}">
                <a16:creationId xmlns:a16="http://schemas.microsoft.com/office/drawing/2014/main" id="{5BCB453B-8EAD-3C0E-2192-25135015A3D8}"/>
              </a:ext>
            </a:extLst>
          </p:cNvPr>
          <p:cNvSpPr txBox="1">
            <a:spLocks/>
          </p:cNvSpPr>
          <p:nvPr/>
        </p:nvSpPr>
        <p:spPr>
          <a:xfrm>
            <a:off x="6340721" y="4271485"/>
            <a:ext cx="5567101" cy="1174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Which type</a:t>
            </a:r>
            <a:r>
              <a:rPr lang="hr-HR" b="1" dirty="0"/>
              <a:t>s</a:t>
            </a:r>
            <a:r>
              <a:rPr lang="en-GB" b="1" dirty="0"/>
              <a:t> of film do you like or dislike? Why?</a:t>
            </a:r>
          </a:p>
        </p:txBody>
      </p:sp>
      <p:sp>
        <p:nvSpPr>
          <p:cNvPr id="50" name="Content Placeholder 5">
            <a:extLst>
              <a:ext uri="{FF2B5EF4-FFF2-40B4-BE49-F238E27FC236}">
                <a16:creationId xmlns:a16="http://schemas.microsoft.com/office/drawing/2014/main" id="{05577695-A1FD-6B3A-C156-FF52EA500F22}"/>
              </a:ext>
            </a:extLst>
          </p:cNvPr>
          <p:cNvSpPr txBox="1">
            <a:spLocks/>
          </p:cNvSpPr>
          <p:nvPr/>
        </p:nvSpPr>
        <p:spPr>
          <a:xfrm>
            <a:off x="6236445" y="5650423"/>
            <a:ext cx="5824118" cy="1363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Look at the adjectives in Task 5 and say which of them suggest a positive and which a negative opinion.</a:t>
            </a:r>
          </a:p>
        </p:txBody>
      </p:sp>
    </p:spTree>
    <p:extLst>
      <p:ext uri="{BB962C8B-B14F-4D97-AF65-F5344CB8AC3E}">
        <p14:creationId xmlns:p14="http://schemas.microsoft.com/office/powerpoint/2010/main" val="17946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4E42D46-47EA-988A-D7E0-887F7E961B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14134" cy="68580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8C2BC10-5172-121B-C011-DFBCE8BB27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30" y="1236663"/>
            <a:ext cx="3981115" cy="477878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11DD56-346A-8B76-95B3-C95DBF3F7289}"/>
              </a:ext>
            </a:extLst>
          </p:cNvPr>
          <p:cNvSpPr txBox="1"/>
          <p:nvPr/>
        </p:nvSpPr>
        <p:spPr>
          <a:xfrm>
            <a:off x="5968364" y="200025"/>
            <a:ext cx="56045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Make a list of your TOP 5 favourite films starting with the one you like best.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159520-9960-F466-4F6E-69C2FA319CAA}"/>
              </a:ext>
            </a:extLst>
          </p:cNvPr>
          <p:cNvSpPr txBox="1"/>
          <p:nvPr/>
        </p:nvSpPr>
        <p:spPr>
          <a:xfrm>
            <a:off x="5968363" y="1933575"/>
            <a:ext cx="56045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Make a list of TOP 5 worst films you have seen.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EF9C11-09D3-E1C3-AA9C-ECC9ABFCAE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674" y="3550795"/>
            <a:ext cx="2613887" cy="288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8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8F93C59-B5EC-3465-CAD4-62E84071B89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99824" cy="68580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A7FB2B8-C9EB-A8F8-776B-F08CCE04C5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00" y="1094339"/>
            <a:ext cx="4924425" cy="422841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C2169F-A802-488C-C51A-969CFDA34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4339"/>
            <a:ext cx="5848350" cy="49008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F3ACC28-A969-125E-4A05-58D56B85D002}"/>
              </a:ext>
            </a:extLst>
          </p:cNvPr>
          <p:cNvSpPr txBox="1"/>
          <p:nvPr/>
        </p:nvSpPr>
        <p:spPr>
          <a:xfrm>
            <a:off x="6162100" y="366623"/>
            <a:ext cx="584835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You are going to read about the Oscars. Before you read, answer these questions.</a:t>
            </a:r>
          </a:p>
          <a:p>
            <a:endParaRPr lang="en-GB" sz="2800" b="1" dirty="0"/>
          </a:p>
          <a:p>
            <a:r>
              <a:rPr lang="en-GB" sz="2800" dirty="0"/>
              <a:t>1 What do you know about the Oscars ceremony?</a:t>
            </a:r>
          </a:p>
          <a:p>
            <a:r>
              <a:rPr lang="en-GB" sz="2800" dirty="0"/>
              <a:t>2 Have you ever watched the ceremony on TV?</a:t>
            </a:r>
          </a:p>
          <a:p>
            <a:r>
              <a:rPr lang="en-GB" sz="2800" dirty="0"/>
              <a:t>3 Can you name some Oscar winners?</a:t>
            </a:r>
          </a:p>
          <a:p>
            <a:endParaRPr lang="en-GB" sz="2800" b="1" dirty="0"/>
          </a:p>
          <a:p>
            <a:endParaRPr lang="en-GB" sz="2800" b="1" dirty="0"/>
          </a:p>
          <a:p>
            <a:r>
              <a:rPr lang="en-GB" sz="2800" b="1" dirty="0"/>
              <a:t>Read about Emma’s history project. Then read the text.</a:t>
            </a:r>
          </a:p>
        </p:txBody>
      </p:sp>
    </p:spTree>
    <p:extLst>
      <p:ext uri="{BB962C8B-B14F-4D97-AF65-F5344CB8AC3E}">
        <p14:creationId xmlns:p14="http://schemas.microsoft.com/office/powerpoint/2010/main" val="12480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8F93C59-B5EC-3465-CAD4-62E84071B89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833000" cy="6858000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F3ACC28-A969-125E-4A05-58D56B85D002}"/>
              </a:ext>
            </a:extLst>
          </p:cNvPr>
          <p:cNvSpPr txBox="1"/>
          <p:nvPr/>
        </p:nvSpPr>
        <p:spPr>
          <a:xfrm>
            <a:off x="6372224" y="401139"/>
            <a:ext cx="56045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Read the text again. Are sentences in Task 2 true (T) or false (F)?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3ED466-098D-E84C-387D-D04D33C299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5" y="1257922"/>
            <a:ext cx="5181600" cy="434215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53B978-6389-3D98-450E-BE27C07B94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17"/>
          <a:stretch/>
        </p:blipFill>
        <p:spPr>
          <a:xfrm>
            <a:off x="0" y="2046996"/>
            <a:ext cx="5924920" cy="293341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5B2D7DF-F55B-E55B-228E-6B3539CCECB3}"/>
              </a:ext>
            </a:extLst>
          </p:cNvPr>
          <p:cNvSpPr txBox="1"/>
          <p:nvPr/>
        </p:nvSpPr>
        <p:spPr>
          <a:xfrm>
            <a:off x="6372225" y="1517992"/>
            <a:ext cx="5604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Check.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A89EB5-84EC-FD2F-D07F-C2DC23E251C5}"/>
              </a:ext>
            </a:extLst>
          </p:cNvPr>
          <p:cNvSpPr txBox="1"/>
          <p:nvPr/>
        </p:nvSpPr>
        <p:spPr>
          <a:xfrm>
            <a:off x="3600450" y="2390775"/>
            <a:ext cx="330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7991C7-409F-A067-0BA3-DC552B91FFA8}"/>
              </a:ext>
            </a:extLst>
          </p:cNvPr>
          <p:cNvSpPr txBox="1"/>
          <p:nvPr/>
        </p:nvSpPr>
        <p:spPr>
          <a:xfrm>
            <a:off x="5629645" y="2667000"/>
            <a:ext cx="330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436C01-6F58-A2B8-66BA-79A86BA764A8}"/>
              </a:ext>
            </a:extLst>
          </p:cNvPr>
          <p:cNvSpPr txBox="1"/>
          <p:nvPr/>
        </p:nvSpPr>
        <p:spPr>
          <a:xfrm>
            <a:off x="3133725" y="3036332"/>
            <a:ext cx="330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0FB1C2-1EC1-D1D5-0D88-E6E7D04FBB42}"/>
              </a:ext>
            </a:extLst>
          </p:cNvPr>
          <p:cNvSpPr txBox="1"/>
          <p:nvPr/>
        </p:nvSpPr>
        <p:spPr>
          <a:xfrm>
            <a:off x="4632975" y="3329035"/>
            <a:ext cx="330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08F9A3-9EA8-1E7A-D1B6-6211B99774C6}"/>
              </a:ext>
            </a:extLst>
          </p:cNvPr>
          <p:cNvSpPr txBox="1"/>
          <p:nvPr/>
        </p:nvSpPr>
        <p:spPr>
          <a:xfrm>
            <a:off x="3883350" y="3619510"/>
            <a:ext cx="330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1BC87A-2BEA-265E-9C99-917A57ACC85C}"/>
              </a:ext>
            </a:extLst>
          </p:cNvPr>
          <p:cNvSpPr txBox="1"/>
          <p:nvPr/>
        </p:nvSpPr>
        <p:spPr>
          <a:xfrm>
            <a:off x="3880685" y="3929346"/>
            <a:ext cx="330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FFF883-9CB5-AB10-13E6-F1B47CBFD1AB}"/>
              </a:ext>
            </a:extLst>
          </p:cNvPr>
          <p:cNvSpPr txBox="1"/>
          <p:nvPr/>
        </p:nvSpPr>
        <p:spPr>
          <a:xfrm>
            <a:off x="4767090" y="4267832"/>
            <a:ext cx="330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5D766F-8710-8B3A-7034-D354CA578805}"/>
              </a:ext>
            </a:extLst>
          </p:cNvPr>
          <p:cNvSpPr txBox="1"/>
          <p:nvPr/>
        </p:nvSpPr>
        <p:spPr>
          <a:xfrm>
            <a:off x="3035045" y="4586822"/>
            <a:ext cx="330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79E99F7-AC3B-E176-5C8D-5B6D1D8D2FA3}"/>
              </a:ext>
            </a:extLst>
          </p:cNvPr>
          <p:cNvSpPr txBox="1"/>
          <p:nvPr/>
        </p:nvSpPr>
        <p:spPr>
          <a:xfrm>
            <a:off x="6372223" y="2313831"/>
            <a:ext cx="5604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Read the text again and circle.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12EA37B-B8D8-28FE-6362-174418DF7F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3"/>
          <a:stretch/>
        </p:blipFill>
        <p:spPr>
          <a:xfrm>
            <a:off x="20393" y="2202124"/>
            <a:ext cx="5875582" cy="237971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E5B5D3E-CC4A-D331-5AF5-DE5804DD46BA}"/>
              </a:ext>
            </a:extLst>
          </p:cNvPr>
          <p:cNvSpPr txBox="1"/>
          <p:nvPr/>
        </p:nvSpPr>
        <p:spPr>
          <a:xfrm>
            <a:off x="6372223" y="2989249"/>
            <a:ext cx="5604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Check.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851B7E5-66F9-C4F1-8670-417846D5617F}"/>
              </a:ext>
            </a:extLst>
          </p:cNvPr>
          <p:cNvSpPr/>
          <p:nvPr/>
        </p:nvSpPr>
        <p:spPr>
          <a:xfrm>
            <a:off x="130685" y="2851665"/>
            <a:ext cx="330710" cy="277773"/>
          </a:xfrm>
          <a:prstGeom prst="ellipse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4BEFBC5-B63E-20D5-21B8-30881E1D30A9}"/>
              </a:ext>
            </a:extLst>
          </p:cNvPr>
          <p:cNvSpPr/>
          <p:nvPr/>
        </p:nvSpPr>
        <p:spPr>
          <a:xfrm>
            <a:off x="137730" y="3651573"/>
            <a:ext cx="330710" cy="277773"/>
          </a:xfrm>
          <a:prstGeom prst="ellipse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265DE13-14E5-B40B-1DBE-8DEC7148F93A}"/>
              </a:ext>
            </a:extLst>
          </p:cNvPr>
          <p:cNvSpPr/>
          <p:nvPr/>
        </p:nvSpPr>
        <p:spPr>
          <a:xfrm>
            <a:off x="137730" y="4260770"/>
            <a:ext cx="330710" cy="277773"/>
          </a:xfrm>
          <a:prstGeom prst="ellipse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26915D8-45AB-F08A-A8CD-4A5261077DB1}"/>
              </a:ext>
            </a:extLst>
          </p:cNvPr>
          <p:cNvSpPr/>
          <p:nvPr/>
        </p:nvSpPr>
        <p:spPr>
          <a:xfrm>
            <a:off x="3710950" y="2865793"/>
            <a:ext cx="330710" cy="277773"/>
          </a:xfrm>
          <a:prstGeom prst="ellipse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1B8FE8F-439C-03C2-8507-89E314D3E1F0}"/>
              </a:ext>
            </a:extLst>
          </p:cNvPr>
          <p:cNvSpPr/>
          <p:nvPr/>
        </p:nvSpPr>
        <p:spPr>
          <a:xfrm>
            <a:off x="3689828" y="3475642"/>
            <a:ext cx="330710" cy="277773"/>
          </a:xfrm>
          <a:prstGeom prst="ellipse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1068E20-27AE-9C68-D493-CFF35F4C3E43}"/>
              </a:ext>
            </a:extLst>
          </p:cNvPr>
          <p:cNvSpPr/>
          <p:nvPr/>
        </p:nvSpPr>
        <p:spPr>
          <a:xfrm>
            <a:off x="3679895" y="4243489"/>
            <a:ext cx="330710" cy="277773"/>
          </a:xfrm>
          <a:prstGeom prst="ellipse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AC27FBF-005C-D3AF-6ABC-E9A5B8D521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3" y="2597230"/>
            <a:ext cx="5886089" cy="170144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80848C7-92C2-E2D7-4C16-0C08B6942F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61" y="1489855"/>
            <a:ext cx="5211339" cy="196394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531E156-EE8E-537F-1C48-6BBA9A6958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8" y="3468206"/>
            <a:ext cx="6036527" cy="222727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C65149B8-9907-3A42-A79C-B5DC16D64FFE}"/>
              </a:ext>
            </a:extLst>
          </p:cNvPr>
          <p:cNvSpPr txBox="1"/>
          <p:nvPr/>
        </p:nvSpPr>
        <p:spPr>
          <a:xfrm>
            <a:off x="6372222" y="3976859"/>
            <a:ext cx="5604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Do you remember these numbers?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E263650-8828-0C01-746D-25281817B4BB}"/>
              </a:ext>
            </a:extLst>
          </p:cNvPr>
          <p:cNvSpPr txBox="1"/>
          <p:nvPr/>
        </p:nvSpPr>
        <p:spPr>
          <a:xfrm>
            <a:off x="6372221" y="4590050"/>
            <a:ext cx="5604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Check.</a:t>
            </a:r>
          </a:p>
        </p:txBody>
      </p:sp>
    </p:spTree>
    <p:extLst>
      <p:ext uri="{BB962C8B-B14F-4D97-AF65-F5344CB8AC3E}">
        <p14:creationId xmlns:p14="http://schemas.microsoft.com/office/powerpoint/2010/main" val="144931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492AF46-95E8-4FDF-6FCE-81C89E6406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295900" cy="685847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CF3DA0-170D-CA58-31B1-8B207363D9BA}"/>
              </a:ext>
            </a:extLst>
          </p:cNvPr>
          <p:cNvSpPr txBox="1"/>
          <p:nvPr/>
        </p:nvSpPr>
        <p:spPr>
          <a:xfrm>
            <a:off x="6016101" y="643622"/>
            <a:ext cx="5528311" cy="55707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2"/>
                </a:solidFill>
              </a:rPr>
              <a:t>LANGUAGE FOCUS</a:t>
            </a:r>
          </a:p>
          <a:p>
            <a:endParaRPr lang="en-GB" sz="2800" dirty="0"/>
          </a:p>
          <a:p>
            <a:r>
              <a:rPr lang="hr-HR" sz="2400" b="1" dirty="0"/>
              <a:t>THE </a:t>
            </a:r>
            <a:r>
              <a:rPr lang="en-GB" sz="2400" b="1" dirty="0"/>
              <a:t>PRESENT PERFECT TENSE</a:t>
            </a:r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The present perfect tense is formed with the present tense of the verb </a:t>
            </a:r>
            <a:r>
              <a:rPr lang="en-GB" sz="2400" i="1" dirty="0"/>
              <a:t>to have </a:t>
            </a:r>
            <a:r>
              <a:rPr lang="en-GB" sz="2400" dirty="0"/>
              <a:t>and the past participle.</a:t>
            </a:r>
            <a:endParaRPr lang="hr-HR" sz="2400" dirty="0"/>
          </a:p>
          <a:p>
            <a:endParaRPr lang="hr-HR" sz="2400" dirty="0">
              <a:solidFill>
                <a:schemeClr val="accent1"/>
              </a:solidFill>
            </a:endParaRPr>
          </a:p>
          <a:p>
            <a:r>
              <a:rPr lang="en-GB" sz="2400" dirty="0" err="1">
                <a:solidFill>
                  <a:schemeClr val="accent1"/>
                </a:solidFill>
              </a:rPr>
              <a:t>Glagolsko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vrijeme</a:t>
            </a:r>
            <a:r>
              <a:rPr lang="en-GB" sz="2400" dirty="0">
                <a:solidFill>
                  <a:schemeClr val="accent1"/>
                </a:solidFill>
              </a:rPr>
              <a:t> present perfect  </a:t>
            </a:r>
            <a:r>
              <a:rPr lang="en-GB" sz="2400" dirty="0" err="1">
                <a:solidFill>
                  <a:schemeClr val="accent1"/>
                </a:solidFill>
              </a:rPr>
              <a:t>tvori</a:t>
            </a:r>
            <a:r>
              <a:rPr lang="en-GB" sz="2400" dirty="0">
                <a:solidFill>
                  <a:schemeClr val="accent1"/>
                </a:solidFill>
              </a:rPr>
              <a:t> se od </a:t>
            </a:r>
            <a:r>
              <a:rPr lang="en-GB" sz="2400" dirty="0" err="1">
                <a:solidFill>
                  <a:schemeClr val="accent1"/>
                </a:solidFill>
              </a:rPr>
              <a:t>prezenta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pomoćnog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glagola</a:t>
            </a:r>
            <a:r>
              <a:rPr lang="en-GB" sz="2400" dirty="0">
                <a:solidFill>
                  <a:schemeClr val="accent1"/>
                </a:solidFill>
              </a:rPr>
              <a:t> ‘</a:t>
            </a:r>
            <a:r>
              <a:rPr lang="en-GB" sz="2400" i="1" dirty="0">
                <a:solidFill>
                  <a:schemeClr val="accent1"/>
                </a:solidFill>
              </a:rPr>
              <a:t>to have’ </a:t>
            </a:r>
            <a:r>
              <a:rPr lang="en-GB" sz="2400" dirty="0" err="1">
                <a:solidFill>
                  <a:schemeClr val="accent1"/>
                </a:solidFill>
              </a:rPr>
              <a:t>i</a:t>
            </a:r>
            <a:r>
              <a:rPr lang="en-GB" sz="2400" dirty="0">
                <a:solidFill>
                  <a:schemeClr val="accent1"/>
                </a:solidFill>
              </a:rPr>
              <a:t> past participle </a:t>
            </a:r>
            <a:r>
              <a:rPr lang="en-GB" sz="2400" dirty="0" err="1">
                <a:solidFill>
                  <a:schemeClr val="accent1"/>
                </a:solidFill>
              </a:rPr>
              <a:t>oblika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glavnog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glagola</a:t>
            </a:r>
            <a:r>
              <a:rPr lang="en-GB" sz="2400" dirty="0">
                <a:solidFill>
                  <a:schemeClr val="accent1"/>
                </a:solidFill>
              </a:rPr>
              <a:t>.</a:t>
            </a:r>
          </a:p>
          <a:p>
            <a:endParaRPr lang="en-GB" sz="2800" b="1" dirty="0">
              <a:solidFill>
                <a:schemeClr val="accent1"/>
              </a:solidFill>
            </a:endParaRPr>
          </a:p>
          <a:p>
            <a:pPr algn="ctr"/>
            <a:r>
              <a:rPr lang="en-GB" sz="2800" b="1" dirty="0">
                <a:solidFill>
                  <a:srgbClr val="FF0000"/>
                </a:solidFill>
              </a:rPr>
              <a:t>HAVE/HAS + PAST PARTICIPLE = PRESENT PERFECT </a:t>
            </a:r>
          </a:p>
        </p:txBody>
      </p:sp>
    </p:spTree>
    <p:extLst>
      <p:ext uri="{BB962C8B-B14F-4D97-AF65-F5344CB8AC3E}">
        <p14:creationId xmlns:p14="http://schemas.microsoft.com/office/powerpoint/2010/main" val="284887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492AF46-95E8-4FDF-6FCE-81C89E6406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295900" cy="685847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5EDC62-A305-E755-C30E-3C6DA57F5F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4819" y="5057552"/>
            <a:ext cx="5354955" cy="1495425"/>
          </a:xfrm>
        </p:spPr>
        <p:txBody>
          <a:bodyPr/>
          <a:lstStyle/>
          <a:p>
            <a:pPr marL="0" indent="0" algn="just">
              <a:buNone/>
            </a:pPr>
            <a:r>
              <a:rPr lang="en-GB" b="1" dirty="0"/>
              <a:t>Complete the table with the correct form of the verb to have (</a:t>
            </a:r>
            <a:r>
              <a:rPr lang="en-GB" b="1" dirty="0">
                <a:solidFill>
                  <a:schemeClr val="accent1"/>
                </a:solidFill>
              </a:rPr>
              <a:t>have, has, haven’t, hasn’t</a:t>
            </a:r>
            <a:r>
              <a:rPr lang="en-GB" b="1" dirty="0"/>
              <a:t>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CF3DA0-170D-CA58-31B1-8B207363D9BA}"/>
              </a:ext>
            </a:extLst>
          </p:cNvPr>
          <p:cNvSpPr txBox="1"/>
          <p:nvPr/>
        </p:nvSpPr>
        <p:spPr>
          <a:xfrm>
            <a:off x="6158144" y="112742"/>
            <a:ext cx="5528311" cy="26776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dirty="0"/>
              <a:t>Regular past participles are the same as the past form</a:t>
            </a:r>
            <a:r>
              <a:rPr lang="hr-HR" sz="2400" dirty="0"/>
              <a:t>. T</a:t>
            </a:r>
            <a:r>
              <a:rPr lang="en-GB" sz="2400" dirty="0"/>
              <a:t>hey end in </a:t>
            </a:r>
            <a:r>
              <a:rPr lang="en-GB" sz="2400" dirty="0">
                <a:solidFill>
                  <a:srgbClr val="FF0000"/>
                </a:solidFill>
              </a:rPr>
              <a:t>–</a:t>
            </a:r>
            <a:r>
              <a:rPr lang="hr-HR" sz="2400" dirty="0">
                <a:solidFill>
                  <a:srgbClr val="FF0000"/>
                </a:solidFill>
              </a:rPr>
              <a:t>d </a:t>
            </a:r>
            <a:r>
              <a:rPr lang="hr-HR" sz="2400" dirty="0" err="1">
                <a:solidFill>
                  <a:schemeClr val="tx1"/>
                </a:solidFill>
              </a:rPr>
              <a:t>or</a:t>
            </a:r>
            <a:r>
              <a:rPr lang="hr-HR" sz="2400" dirty="0">
                <a:solidFill>
                  <a:schemeClr val="tx1"/>
                </a:solidFill>
              </a:rPr>
              <a:t> </a:t>
            </a:r>
            <a:r>
              <a:rPr lang="hr-HR" sz="2400" dirty="0">
                <a:solidFill>
                  <a:srgbClr val="FF0000"/>
                </a:solidFill>
              </a:rPr>
              <a:t>-</a:t>
            </a:r>
            <a:r>
              <a:rPr lang="hr-HR" sz="2400" dirty="0" err="1">
                <a:solidFill>
                  <a:srgbClr val="FF0000"/>
                </a:solidFill>
              </a:rPr>
              <a:t>ed</a:t>
            </a:r>
            <a:r>
              <a:rPr lang="en-GB" sz="2400" dirty="0"/>
              <a:t>.</a:t>
            </a:r>
            <a:endParaRPr lang="hr-HR" sz="2400" dirty="0"/>
          </a:p>
          <a:p>
            <a:endParaRPr lang="hr-HR" sz="2400" dirty="0"/>
          </a:p>
          <a:p>
            <a:r>
              <a:rPr lang="en-GB" sz="2400" dirty="0" err="1">
                <a:solidFill>
                  <a:schemeClr val="accent1"/>
                </a:solidFill>
              </a:rPr>
              <a:t>Pravilni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oblik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hr-HR" sz="2400" dirty="0">
                <a:solidFill>
                  <a:schemeClr val="accent1"/>
                </a:solidFill>
              </a:rPr>
              <a:t>glagola </a:t>
            </a:r>
            <a:r>
              <a:rPr lang="en-GB" sz="2400" dirty="0">
                <a:solidFill>
                  <a:schemeClr val="accent1"/>
                </a:solidFill>
              </a:rPr>
              <a:t>je </a:t>
            </a:r>
            <a:r>
              <a:rPr lang="en-GB" sz="2400" dirty="0" err="1">
                <a:solidFill>
                  <a:schemeClr val="accent1"/>
                </a:solidFill>
              </a:rPr>
              <a:t>jednostavan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te</a:t>
            </a:r>
            <a:r>
              <a:rPr lang="en-GB" sz="2400" dirty="0">
                <a:solidFill>
                  <a:schemeClr val="accent1"/>
                </a:solidFill>
              </a:rPr>
              <a:t> se </a:t>
            </a:r>
            <a:r>
              <a:rPr lang="hr-HR" sz="2400" dirty="0">
                <a:solidFill>
                  <a:schemeClr val="accent1"/>
                </a:solidFill>
              </a:rPr>
              <a:t>na glagol </a:t>
            </a:r>
            <a:r>
              <a:rPr lang="en-GB" sz="2400" dirty="0" err="1">
                <a:solidFill>
                  <a:schemeClr val="accent1"/>
                </a:solidFill>
              </a:rPr>
              <a:t>dodaje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nastava</a:t>
            </a:r>
            <a:r>
              <a:rPr lang="hr-HR" sz="2400" dirty="0">
                <a:solidFill>
                  <a:schemeClr val="accent1"/>
                </a:solidFill>
              </a:rPr>
              <a:t>k </a:t>
            </a:r>
            <a:r>
              <a:rPr lang="hr-HR" sz="2400" dirty="0">
                <a:solidFill>
                  <a:srgbClr val="FF0000"/>
                </a:solidFill>
              </a:rPr>
              <a:t>–d </a:t>
            </a:r>
            <a:r>
              <a:rPr lang="hr-HR" sz="2400" dirty="0">
                <a:solidFill>
                  <a:schemeClr val="accent1"/>
                </a:solidFill>
              </a:rPr>
              <a:t>ili</a:t>
            </a:r>
            <a:r>
              <a:rPr lang="hr-HR" sz="2400" dirty="0">
                <a:solidFill>
                  <a:srgbClr val="0070C0"/>
                </a:solidFill>
              </a:rPr>
              <a:t> </a:t>
            </a:r>
            <a:r>
              <a:rPr lang="en-GB" sz="2400" dirty="0">
                <a:solidFill>
                  <a:srgbClr val="FF0000"/>
                </a:solidFill>
              </a:rPr>
              <a:t>–ed</a:t>
            </a:r>
            <a:r>
              <a:rPr lang="en-GB" sz="2400" dirty="0">
                <a:solidFill>
                  <a:schemeClr val="accent1"/>
                </a:solidFill>
              </a:rPr>
              <a:t>.</a:t>
            </a:r>
            <a:endParaRPr lang="hr-HR" sz="2400" dirty="0">
              <a:solidFill>
                <a:schemeClr val="accent1"/>
              </a:solidFill>
            </a:endParaRPr>
          </a:p>
          <a:p>
            <a:pPr algn="ctr"/>
            <a:r>
              <a:rPr lang="en-GB" sz="2400" i="1" dirty="0"/>
              <a:t>e.g. live</a:t>
            </a:r>
            <a:r>
              <a:rPr lang="en-GB" sz="2400" b="1" i="1" dirty="0">
                <a:solidFill>
                  <a:srgbClr val="FF0000"/>
                </a:solidFill>
              </a:rPr>
              <a:t>d</a:t>
            </a:r>
            <a:r>
              <a:rPr lang="en-GB" sz="2400" i="1" dirty="0"/>
              <a:t>, wait</a:t>
            </a:r>
            <a:r>
              <a:rPr lang="en-GB" sz="2400" b="1" i="1" dirty="0">
                <a:solidFill>
                  <a:srgbClr val="FF0000"/>
                </a:solidFill>
              </a:rPr>
              <a:t>ed</a:t>
            </a:r>
            <a:endParaRPr lang="hr-HR" sz="2400" b="1" i="1" dirty="0">
              <a:solidFill>
                <a:srgbClr val="FF0000"/>
              </a:solidFill>
            </a:endParaRPr>
          </a:p>
          <a:p>
            <a:pPr algn="ctr"/>
            <a:r>
              <a:rPr lang="hr-HR" sz="2400" i="1" dirty="0" err="1">
                <a:solidFill>
                  <a:schemeClr val="tx1"/>
                </a:solidFill>
              </a:rPr>
              <a:t>watch</a:t>
            </a:r>
            <a:r>
              <a:rPr lang="hr-HR" sz="2400" b="1" i="1" dirty="0" err="1">
                <a:solidFill>
                  <a:srgbClr val="FF0000"/>
                </a:solidFill>
              </a:rPr>
              <a:t>ed</a:t>
            </a:r>
            <a:r>
              <a:rPr lang="hr-HR" sz="2400" b="1" i="1" dirty="0">
                <a:solidFill>
                  <a:srgbClr val="FF0000"/>
                </a:solidFill>
              </a:rPr>
              <a:t>, </a:t>
            </a:r>
            <a:r>
              <a:rPr lang="hr-HR" sz="2400" i="1" dirty="0" err="1">
                <a:solidFill>
                  <a:schemeClr val="tx1"/>
                </a:solidFill>
              </a:rPr>
              <a:t>play</a:t>
            </a:r>
            <a:r>
              <a:rPr lang="hr-HR" sz="2400" b="1" i="1" dirty="0" err="1">
                <a:solidFill>
                  <a:srgbClr val="FF0000"/>
                </a:solidFill>
              </a:rPr>
              <a:t>ed</a:t>
            </a:r>
            <a:endParaRPr lang="en-GB" sz="2400" dirty="0">
              <a:solidFill>
                <a:schemeClr val="accent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9E091A-A4E8-9EF2-0841-02743D121B9D}"/>
              </a:ext>
            </a:extLst>
          </p:cNvPr>
          <p:cNvSpPr txBox="1"/>
          <p:nvPr/>
        </p:nvSpPr>
        <p:spPr>
          <a:xfrm>
            <a:off x="6172942" y="2886644"/>
            <a:ext cx="5528311" cy="19389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dirty="0"/>
              <a:t>Many verbs have irregular past participles.</a:t>
            </a:r>
            <a:endParaRPr lang="hr-HR" sz="2400" dirty="0"/>
          </a:p>
          <a:p>
            <a:endParaRPr lang="hr-HR" sz="2400" dirty="0"/>
          </a:p>
          <a:p>
            <a:r>
              <a:rPr lang="hr-HR" sz="2400" dirty="0">
                <a:solidFill>
                  <a:schemeClr val="accent1"/>
                </a:solidFill>
              </a:rPr>
              <a:t>Mnogi </a:t>
            </a:r>
            <a:r>
              <a:rPr lang="en-GB" sz="2400" dirty="0" err="1">
                <a:solidFill>
                  <a:schemeClr val="accent1"/>
                </a:solidFill>
              </a:rPr>
              <a:t>glagola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ima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nepravilan</a:t>
            </a:r>
            <a:r>
              <a:rPr lang="en-GB" sz="2400" dirty="0">
                <a:solidFill>
                  <a:schemeClr val="accent1"/>
                </a:solidFill>
              </a:rPr>
              <a:t> past participle </a:t>
            </a:r>
            <a:r>
              <a:rPr lang="en-GB" sz="2400" dirty="0" err="1">
                <a:solidFill>
                  <a:schemeClr val="accent1"/>
                </a:solidFill>
              </a:rPr>
              <a:t>oblik</a:t>
            </a:r>
            <a:r>
              <a:rPr lang="en-GB" sz="2400" dirty="0">
                <a:solidFill>
                  <a:schemeClr val="accent1"/>
                </a:solidFill>
              </a:rPr>
              <a:t>. </a:t>
            </a:r>
            <a:endParaRPr lang="hr-HR" sz="2400" dirty="0">
              <a:solidFill>
                <a:schemeClr val="accent1"/>
              </a:solidFill>
            </a:endParaRPr>
          </a:p>
          <a:p>
            <a:pPr algn="ctr"/>
            <a:r>
              <a:rPr lang="en-GB" sz="2400" i="1" dirty="0"/>
              <a:t>e.g. been, met</a:t>
            </a:r>
            <a:endParaRPr lang="en-GB" sz="24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82CD8C30-1AAD-6291-0921-4835908DAA9C}"/>
              </a:ext>
            </a:extLst>
          </p:cNvPr>
          <p:cNvSpPr txBox="1">
            <a:spLocks/>
          </p:cNvSpPr>
          <p:nvPr/>
        </p:nvSpPr>
        <p:spPr>
          <a:xfrm>
            <a:off x="6244820" y="6416854"/>
            <a:ext cx="5354955" cy="556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GB" b="1" dirty="0"/>
              <a:t>Check.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897D1C-AD2C-298A-C3B0-8A9782113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1071"/>
            <a:ext cx="6019060" cy="209456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C5CF43-97D4-CD98-C960-6CB5342E846F}"/>
              </a:ext>
            </a:extLst>
          </p:cNvPr>
          <p:cNvSpPr txBox="1"/>
          <p:nvPr/>
        </p:nvSpPr>
        <p:spPr>
          <a:xfrm>
            <a:off x="648070" y="3299143"/>
            <a:ext cx="590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has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38E69E-3456-6802-DA5F-EDD8A23ADAE9}"/>
              </a:ext>
            </a:extLst>
          </p:cNvPr>
          <p:cNvSpPr txBox="1"/>
          <p:nvPr/>
        </p:nvSpPr>
        <p:spPr>
          <a:xfrm>
            <a:off x="3614691" y="2794595"/>
            <a:ext cx="992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haven’t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245040-93FB-C158-8C13-5E6F1A320D8C}"/>
              </a:ext>
            </a:extLst>
          </p:cNvPr>
          <p:cNvSpPr txBox="1"/>
          <p:nvPr/>
        </p:nvSpPr>
        <p:spPr>
          <a:xfrm>
            <a:off x="-76940" y="4147718"/>
            <a:ext cx="887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Have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3387D0-CDC6-7B84-85A1-78A9947C9A1B}"/>
              </a:ext>
            </a:extLst>
          </p:cNvPr>
          <p:cNvSpPr txBox="1"/>
          <p:nvPr/>
        </p:nvSpPr>
        <p:spPr>
          <a:xfrm>
            <a:off x="5131293" y="4391750"/>
            <a:ext cx="887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hasn’t</a:t>
            </a:r>
          </a:p>
        </p:txBody>
      </p:sp>
    </p:spTree>
    <p:extLst>
      <p:ext uri="{BB962C8B-B14F-4D97-AF65-F5344CB8AC3E}">
        <p14:creationId xmlns:p14="http://schemas.microsoft.com/office/powerpoint/2010/main" val="283464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</TotalTime>
  <Words>1043</Words>
  <Application>Microsoft Office PowerPoint</Application>
  <PresentationFormat>Widescreen</PresentationFormat>
  <Paragraphs>157</Paragraphs>
  <Slides>19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Lesson 9  The magic of films</vt:lpstr>
      <vt:lpstr>PowerPoint Presentation</vt:lpstr>
      <vt:lpstr>Guess the film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Workbook, page 63</vt:lpstr>
      <vt:lpstr>PowerPoint Presentation</vt:lpstr>
      <vt:lpstr>Workbook, page 64</vt:lpstr>
      <vt:lpstr>PowerPoint Presentation</vt:lpstr>
      <vt:lpstr>Workbook, page 62</vt:lpstr>
      <vt:lpstr>PowerPoint Presentation</vt:lpstr>
      <vt:lpstr>PowerPoint Presentation</vt:lpstr>
      <vt:lpstr>PowerPoint Presentation</vt:lpstr>
      <vt:lpstr>Workbook, page 65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9 – The magic of films</dc:title>
  <dc:creator>Josipa</dc:creator>
  <cp:lastModifiedBy>Iva Palčić Strčić</cp:lastModifiedBy>
  <cp:revision>57</cp:revision>
  <dcterms:created xsi:type="dcterms:W3CDTF">2022-08-26T11:47:40Z</dcterms:created>
  <dcterms:modified xsi:type="dcterms:W3CDTF">2022-10-26T21:22:37Z</dcterms:modified>
</cp:coreProperties>
</file>